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Default Extension="jpg" ContentType="image/jpg"/>
  <Override PartName="/ppt/slides/slide2.xml" ContentType="application/vnd.openxmlformats-officedocument.presentationml.slide+xml"/>
  <Override PartName="/ppt/slides/slide3.xml" ContentType="application/vnd.openxmlformats-officedocument.presentationml.slide+xml"/>
  <Default Extension="png" ContentType="image/png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8300700" cy="10299700"/>
  <p:notesSz cx="18300700" cy="10299700"/>
  <p:defaultTextStyle>
    <a:defPPr>
      <a:defRPr kern="0"/>
    </a:def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/Relationships>
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png>
</file>

<file path=ppt/media/image19.png>
</file>

<file path=ppt/media/image2.jpg>
</file>

<file path=ppt/media/image20.png>
</file>

<file path=ppt/media/image3.jpg>
</file>

<file path=ppt/media/image4.pn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2552" y="3192907"/>
            <a:ext cx="15555595" cy="21629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800" b="1" i="0">
                <a:solidFill>
                  <a:srgbClr val="FFAB40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5105" y="5767832"/>
            <a:ext cx="12810490" cy="25749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1" i="0">
                <a:solidFill>
                  <a:srgbClr val="FFAB40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1" i="0">
                <a:solidFill>
                  <a:srgbClr val="FFAB40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915035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9424860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1" i="0">
                <a:solidFill>
                  <a:srgbClr val="FFAB40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955914" y="1114361"/>
            <a:ext cx="5642609" cy="14814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800" b="1" i="0">
                <a:solidFill>
                  <a:srgbClr val="FFAB40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5035" y="2368931"/>
            <a:ext cx="16470630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6222238" y="9578721"/>
            <a:ext cx="5856224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91503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317650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jpg"/></Relationships>
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g"/><Relationship Id="rId3" Type="http://schemas.openxmlformats.org/officeDocument/2006/relationships/image" Target="../media/image14.jpg"/></Relationships>
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Relationship Id="rId3" Type="http://schemas.openxmlformats.org/officeDocument/2006/relationships/image" Target="../media/image15.jpg"/></Relationships>
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6.jpg"/></Relationships>
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Relationship Id="rId3" Type="http://schemas.openxmlformats.org/officeDocument/2006/relationships/hyperlink" Target="mailto:addyouremail@freepik.com" TargetMode="External"/><Relationship Id="rId4" Type="http://schemas.openxmlformats.org/officeDocument/2006/relationships/image" Target="../media/image18.png"/><Relationship Id="rId5" Type="http://schemas.openxmlformats.org/officeDocument/2006/relationships/image" Target="../media/image19.png"/><Relationship Id="rId6" Type="http://schemas.openxmlformats.org/officeDocument/2006/relationships/image" Target="../media/image20.pn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Relationship Id="rId3" Type="http://schemas.openxmlformats.org/officeDocument/2006/relationships/image" Target="../media/image3.jp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Relationship Id="rId3" Type="http://schemas.openxmlformats.org/officeDocument/2006/relationships/image" Target="../media/image6.jp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Relationship Id="rId3" Type="http://schemas.openxmlformats.org/officeDocument/2006/relationships/image" Target="../media/image7.jpg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Relationship Id="rId3" Type="http://schemas.openxmlformats.org/officeDocument/2006/relationships/image" Target="../media/image9.jp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Relationship Id="rId3" Type="http://schemas.openxmlformats.org/officeDocument/2006/relationships/image" Target="../media/image10.jpg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Relationship Id="rId3" Type="http://schemas.openxmlformats.org/officeDocument/2006/relationships/image" Target="../media/image11.jpg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Relationship Id="rId3" Type="http://schemas.openxmlformats.org/officeDocument/2006/relationships/image" Target="../media/image12.jp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6978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509463" y="3996131"/>
            <a:ext cx="7267575" cy="2172335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algn="ctr" marL="12700" marR="5080" indent="-635">
              <a:lnSpc>
                <a:spcPct val="100600"/>
              </a:lnSpc>
              <a:spcBef>
                <a:spcPts val="100"/>
              </a:spcBef>
            </a:pPr>
            <a:r>
              <a:rPr dirty="0" sz="3500" spc="-45">
                <a:solidFill>
                  <a:srgbClr val="FFFFFF"/>
                </a:solidFill>
                <a:latin typeface="Verdana"/>
                <a:cs typeface="Verdana"/>
              </a:rPr>
              <a:t>Optimizing</a:t>
            </a:r>
            <a:r>
              <a:rPr dirty="0" sz="3500" spc="-2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500" spc="-10">
                <a:solidFill>
                  <a:srgbClr val="FFFFFF"/>
                </a:solidFill>
                <a:latin typeface="Verdana"/>
                <a:cs typeface="Verdana"/>
              </a:rPr>
              <a:t>Performance: </a:t>
            </a:r>
            <a:r>
              <a:rPr dirty="0" sz="3500" spc="-35">
                <a:solidFill>
                  <a:srgbClr val="FFFFFF"/>
                </a:solidFill>
                <a:latin typeface="Verdana"/>
                <a:cs typeface="Verdana"/>
              </a:rPr>
              <a:t>Advanced</a:t>
            </a:r>
            <a:r>
              <a:rPr dirty="0" sz="3500" spc="-2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500" spc="-60">
                <a:solidFill>
                  <a:srgbClr val="FFFFFF"/>
                </a:solidFill>
                <a:latin typeface="Verdana"/>
                <a:cs typeface="Verdana"/>
              </a:rPr>
              <a:t>Maintenance</a:t>
            </a:r>
            <a:r>
              <a:rPr dirty="0" sz="3500" spc="-229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500" spc="-25">
                <a:solidFill>
                  <a:srgbClr val="FFFFFF"/>
                </a:solidFill>
                <a:latin typeface="Verdana"/>
                <a:cs typeface="Verdana"/>
              </a:rPr>
              <a:t>and </a:t>
            </a:r>
            <a:r>
              <a:rPr dirty="0" sz="3500" spc="-114">
                <a:solidFill>
                  <a:srgbClr val="FFFFFF"/>
                </a:solidFill>
                <a:latin typeface="Verdana"/>
                <a:cs typeface="Verdana"/>
              </a:rPr>
              <a:t>Repair</a:t>
            </a:r>
            <a:r>
              <a:rPr dirty="0" sz="3500" spc="-18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500" spc="-80">
                <a:solidFill>
                  <a:srgbClr val="FFFFFF"/>
                </a:solidFill>
                <a:latin typeface="Verdana"/>
                <a:cs typeface="Verdana"/>
              </a:rPr>
              <a:t>Techniques</a:t>
            </a:r>
            <a:r>
              <a:rPr dirty="0" sz="3500" spc="-1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500" spc="-100">
                <a:solidFill>
                  <a:srgbClr val="FFFFFF"/>
                </a:solidFill>
                <a:latin typeface="Verdana"/>
                <a:cs typeface="Verdana"/>
              </a:rPr>
              <a:t>for</a:t>
            </a:r>
            <a:r>
              <a:rPr dirty="0" sz="3500" spc="-18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500" spc="-155">
                <a:solidFill>
                  <a:srgbClr val="FFFFFF"/>
                </a:solidFill>
                <a:latin typeface="Verdana"/>
                <a:cs typeface="Verdana"/>
              </a:rPr>
              <a:t>3-</a:t>
            </a:r>
            <a:r>
              <a:rPr dirty="0" sz="3500" spc="-125">
                <a:solidFill>
                  <a:srgbClr val="FFFFFF"/>
                </a:solidFill>
                <a:latin typeface="Verdana"/>
                <a:cs typeface="Verdana"/>
              </a:rPr>
              <a:t>Phase </a:t>
            </a:r>
            <a:r>
              <a:rPr dirty="0" sz="3500" spc="-55">
                <a:solidFill>
                  <a:srgbClr val="FFFFFF"/>
                </a:solidFill>
                <a:latin typeface="Verdana"/>
                <a:cs typeface="Verdana"/>
              </a:rPr>
              <a:t>Electrical</a:t>
            </a:r>
            <a:r>
              <a:rPr dirty="0" sz="3500" spc="-24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500" spc="-10">
                <a:solidFill>
                  <a:srgbClr val="FFFFFF"/>
                </a:solidFill>
                <a:latin typeface="Verdana"/>
                <a:cs typeface="Verdana"/>
              </a:rPr>
              <a:t>Motors</a:t>
            </a:r>
            <a:endParaRPr sz="35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6976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955914" y="1115365"/>
            <a:ext cx="9298305" cy="757555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190">
                <a:latin typeface="Verdana"/>
                <a:cs typeface="Verdana"/>
              </a:rPr>
              <a:t>Repair</a:t>
            </a:r>
            <a:r>
              <a:rPr dirty="0" spc="-204">
                <a:latin typeface="Verdana"/>
                <a:cs typeface="Verdana"/>
              </a:rPr>
              <a:t> </a:t>
            </a:r>
            <a:r>
              <a:rPr dirty="0" spc="-150">
                <a:latin typeface="Verdana"/>
                <a:cs typeface="Verdana"/>
              </a:rPr>
              <a:t>Techniques</a:t>
            </a:r>
            <a:r>
              <a:rPr dirty="0" spc="-204">
                <a:latin typeface="Verdana"/>
                <a:cs typeface="Verdana"/>
              </a:rPr>
              <a:t> </a:t>
            </a:r>
            <a:r>
              <a:rPr dirty="0" spc="-100">
                <a:latin typeface="Verdana"/>
                <a:cs typeface="Verdana"/>
              </a:rPr>
              <a:t>Overview</a:t>
            </a:r>
          </a:p>
        </p:txBody>
      </p:sp>
      <p:sp>
        <p:nvSpPr>
          <p:cNvPr id="4" name="object 4" descr=""/>
          <p:cNvSpPr txBox="1"/>
          <p:nvPr/>
        </p:nvSpPr>
        <p:spPr>
          <a:xfrm>
            <a:off x="1954961" y="2602204"/>
            <a:ext cx="5299075" cy="224345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01000"/>
              </a:lnSpc>
              <a:spcBef>
                <a:spcPts val="95"/>
              </a:spcBef>
            </a:pPr>
            <a:r>
              <a:rPr dirty="0" sz="2400" spc="45">
                <a:solidFill>
                  <a:srgbClr val="FFFFFF"/>
                </a:solidFill>
                <a:latin typeface="Verdana"/>
                <a:cs typeface="Verdana"/>
              </a:rPr>
              <a:t>Advanced</a:t>
            </a:r>
            <a:r>
              <a:rPr dirty="0" sz="2400" spc="-1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400" spc="-85" b="1">
                <a:solidFill>
                  <a:srgbClr val="FFFFFF"/>
                </a:solidFill>
                <a:latin typeface="Verdana"/>
                <a:cs typeface="Verdana"/>
              </a:rPr>
              <a:t>repair</a:t>
            </a:r>
            <a:r>
              <a:rPr dirty="0" sz="2400" spc="-95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400" spc="-10" b="1">
                <a:solidFill>
                  <a:srgbClr val="FFFFFF"/>
                </a:solidFill>
                <a:latin typeface="Verdana"/>
                <a:cs typeface="Verdana"/>
              </a:rPr>
              <a:t>techniques </a:t>
            </a:r>
            <a:r>
              <a:rPr dirty="0" sz="2400" spc="50">
                <a:solidFill>
                  <a:srgbClr val="FFFFFF"/>
                </a:solidFill>
                <a:latin typeface="Verdana"/>
                <a:cs typeface="Verdana"/>
              </a:rPr>
              <a:t>such</a:t>
            </a:r>
            <a:r>
              <a:rPr dirty="0" sz="2400" spc="-20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400" spc="-55">
                <a:solidFill>
                  <a:srgbClr val="FFFFFF"/>
                </a:solidFill>
                <a:latin typeface="Verdana"/>
                <a:cs typeface="Verdana"/>
              </a:rPr>
              <a:t>as</a:t>
            </a:r>
            <a:r>
              <a:rPr dirty="0" sz="2400" spc="-1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400" spc="-25">
                <a:solidFill>
                  <a:srgbClr val="FFFFFF"/>
                </a:solidFill>
                <a:latin typeface="Verdana"/>
                <a:cs typeface="Verdana"/>
              </a:rPr>
              <a:t>rotor</a:t>
            </a:r>
            <a:r>
              <a:rPr dirty="0" sz="2400" spc="-1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400" spc="55">
                <a:solidFill>
                  <a:srgbClr val="FFFFFF"/>
                </a:solidFill>
                <a:latin typeface="Verdana"/>
                <a:cs typeface="Verdana"/>
              </a:rPr>
              <a:t>rewinding</a:t>
            </a:r>
            <a:r>
              <a:rPr dirty="0" sz="2400" spc="-1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400" spc="45">
                <a:solidFill>
                  <a:srgbClr val="FFFFFF"/>
                </a:solidFill>
                <a:latin typeface="Verdana"/>
                <a:cs typeface="Verdana"/>
              </a:rPr>
              <a:t>and </a:t>
            </a:r>
            <a:r>
              <a:rPr dirty="0" sz="2400">
                <a:solidFill>
                  <a:srgbClr val="FFFFFF"/>
                </a:solidFill>
                <a:latin typeface="Verdana"/>
                <a:cs typeface="Verdana"/>
              </a:rPr>
              <a:t>bearing</a:t>
            </a:r>
            <a:r>
              <a:rPr dirty="0" sz="2400" spc="-1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400" spc="45">
                <a:solidFill>
                  <a:srgbClr val="FFFFFF"/>
                </a:solidFill>
                <a:latin typeface="Verdana"/>
                <a:cs typeface="Verdana"/>
              </a:rPr>
              <a:t>replacement</a:t>
            </a:r>
            <a:r>
              <a:rPr dirty="0" sz="2400" spc="-12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400" spc="65">
                <a:solidFill>
                  <a:srgbClr val="FFFFFF"/>
                </a:solidFill>
                <a:latin typeface="Verdana"/>
                <a:cs typeface="Verdana"/>
              </a:rPr>
              <a:t>can</a:t>
            </a:r>
            <a:r>
              <a:rPr dirty="0" sz="2400" spc="-12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400" spc="-10">
                <a:solidFill>
                  <a:srgbClr val="FFFFFF"/>
                </a:solidFill>
                <a:latin typeface="Verdana"/>
                <a:cs typeface="Verdana"/>
              </a:rPr>
              <a:t>restore </a:t>
            </a:r>
            <a:r>
              <a:rPr dirty="0" sz="2400">
                <a:solidFill>
                  <a:srgbClr val="FFFFFF"/>
                </a:solidFill>
                <a:latin typeface="Verdana"/>
                <a:cs typeface="Verdana"/>
              </a:rPr>
              <a:t>motor</a:t>
            </a:r>
            <a:r>
              <a:rPr dirty="0" sz="2400" spc="-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400" spc="-20">
                <a:solidFill>
                  <a:srgbClr val="FFFFFF"/>
                </a:solidFill>
                <a:latin typeface="Verdana"/>
                <a:cs typeface="Verdana"/>
              </a:rPr>
              <a:t>functionality.</a:t>
            </a:r>
            <a:r>
              <a:rPr dirty="0" sz="2400" spc="-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400" spc="60">
                <a:solidFill>
                  <a:srgbClr val="FFFFFF"/>
                </a:solidFill>
                <a:latin typeface="Verdana"/>
                <a:cs typeface="Verdana"/>
              </a:rPr>
              <a:t>Knowing </a:t>
            </a:r>
            <a:r>
              <a:rPr dirty="0" sz="2400" spc="95">
                <a:solidFill>
                  <a:srgbClr val="FFFFFF"/>
                </a:solidFill>
                <a:latin typeface="Verdana"/>
                <a:cs typeface="Verdana"/>
              </a:rPr>
              <a:t>when</a:t>
            </a:r>
            <a:r>
              <a:rPr dirty="0" sz="2400" spc="-17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400">
                <a:solidFill>
                  <a:srgbClr val="FFFFFF"/>
                </a:solidFill>
                <a:latin typeface="Verdana"/>
                <a:cs typeface="Verdana"/>
              </a:rPr>
              <a:t>to</a:t>
            </a:r>
            <a:r>
              <a:rPr dirty="0" sz="2400" spc="-17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400" spc="-10">
                <a:solidFill>
                  <a:srgbClr val="FFFFFF"/>
                </a:solidFill>
                <a:latin typeface="Verdana"/>
                <a:cs typeface="Verdana"/>
              </a:rPr>
              <a:t>repair</a:t>
            </a:r>
            <a:r>
              <a:rPr dirty="0" sz="2400" spc="-17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400" spc="-50">
                <a:solidFill>
                  <a:srgbClr val="FFFFFF"/>
                </a:solidFill>
                <a:latin typeface="Verdana"/>
                <a:cs typeface="Verdana"/>
              </a:rPr>
              <a:t>versus</a:t>
            </a:r>
            <a:r>
              <a:rPr dirty="0" sz="2400" spc="-17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400">
                <a:solidFill>
                  <a:srgbClr val="FFFFFF"/>
                </a:solidFill>
                <a:latin typeface="Verdana"/>
                <a:cs typeface="Verdana"/>
              </a:rPr>
              <a:t>replace</a:t>
            </a:r>
            <a:r>
              <a:rPr dirty="0" sz="2400" spc="-17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400" spc="-25">
                <a:solidFill>
                  <a:srgbClr val="FFFFFF"/>
                </a:solidFill>
                <a:latin typeface="Verdana"/>
                <a:cs typeface="Verdana"/>
              </a:rPr>
              <a:t>is </a:t>
            </a:r>
            <a:r>
              <a:rPr dirty="0" sz="2400" spc="-50">
                <a:solidFill>
                  <a:srgbClr val="FFFFFF"/>
                </a:solidFill>
                <a:latin typeface="Verdana"/>
                <a:cs typeface="Verdana"/>
              </a:rPr>
              <a:t>key</a:t>
            </a:r>
            <a:r>
              <a:rPr dirty="0" sz="2400" spc="-17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400">
                <a:solidFill>
                  <a:srgbClr val="FFFFFF"/>
                </a:solidFill>
                <a:latin typeface="Verdana"/>
                <a:cs typeface="Verdana"/>
              </a:rPr>
              <a:t>to</a:t>
            </a:r>
            <a:r>
              <a:rPr dirty="0" sz="2400" spc="-17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400" spc="-25">
                <a:solidFill>
                  <a:srgbClr val="FFFFFF"/>
                </a:solidFill>
                <a:latin typeface="Verdana"/>
                <a:cs typeface="Verdana"/>
              </a:rPr>
              <a:t>cost-</a:t>
            </a:r>
            <a:r>
              <a:rPr dirty="0" sz="2400" spc="-10">
                <a:solidFill>
                  <a:srgbClr val="FFFFFF"/>
                </a:solidFill>
                <a:latin typeface="Verdana"/>
                <a:cs typeface="Verdana"/>
              </a:rPr>
              <a:t>effective</a:t>
            </a:r>
            <a:r>
              <a:rPr dirty="0" sz="2400" spc="-17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400" spc="-10">
                <a:solidFill>
                  <a:srgbClr val="FFFFFF"/>
                </a:solidFill>
                <a:latin typeface="Verdana"/>
                <a:cs typeface="Verdana"/>
              </a:rPr>
              <a:t>maintenance.</a:t>
            </a:r>
            <a:endParaRPr sz="2400">
              <a:latin typeface="Verdana"/>
              <a:cs typeface="Verdana"/>
            </a:endParaRPr>
          </a:p>
        </p:txBody>
      </p:sp>
      <p:sp>
        <p:nvSpPr>
          <p:cNvPr id="5" name="object 5" descr=""/>
          <p:cNvSpPr/>
          <p:nvPr/>
        </p:nvSpPr>
        <p:spPr>
          <a:xfrm>
            <a:off x="1968614" y="711326"/>
            <a:ext cx="5187950" cy="28575"/>
          </a:xfrm>
          <a:custGeom>
            <a:avLst/>
            <a:gdLst/>
            <a:ahLst/>
            <a:cxnLst/>
            <a:rect l="l" t="t" r="r" b="b"/>
            <a:pathLst>
              <a:path w="5187950" h="28575">
                <a:moveTo>
                  <a:pt x="5187632" y="0"/>
                </a:moveTo>
                <a:lnTo>
                  <a:pt x="0" y="0"/>
                </a:lnTo>
                <a:lnTo>
                  <a:pt x="0" y="28575"/>
                </a:lnTo>
                <a:lnTo>
                  <a:pt x="5187632" y="28575"/>
                </a:lnTo>
                <a:lnTo>
                  <a:pt x="5187632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6" name="object 6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876688" y="2638234"/>
            <a:ext cx="6667499" cy="6096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6978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130296" y="2288082"/>
            <a:ext cx="6470650" cy="471170"/>
          </a:xfrm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900" spc="120"/>
              <a:t>Monitoring</a:t>
            </a:r>
            <a:r>
              <a:rPr dirty="0" sz="2900" spc="10"/>
              <a:t> </a:t>
            </a:r>
            <a:r>
              <a:rPr dirty="0" sz="2900" spc="135"/>
              <a:t>Performance</a:t>
            </a:r>
            <a:r>
              <a:rPr dirty="0" sz="2900" spc="10"/>
              <a:t> </a:t>
            </a:r>
            <a:r>
              <a:rPr dirty="0" sz="2900" spc="110"/>
              <a:t>Metrics</a:t>
            </a:r>
            <a:endParaRPr sz="2900"/>
          </a:p>
        </p:txBody>
      </p:sp>
      <p:sp>
        <p:nvSpPr>
          <p:cNvPr id="4" name="object 4" descr=""/>
          <p:cNvSpPr txBox="1"/>
          <p:nvPr/>
        </p:nvSpPr>
        <p:spPr>
          <a:xfrm>
            <a:off x="9130296" y="3414407"/>
            <a:ext cx="7581900" cy="1271905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algn="just" marL="12700" marR="5080">
              <a:lnSpc>
                <a:spcPct val="99600"/>
              </a:lnSpc>
              <a:spcBef>
                <a:spcPts val="110"/>
              </a:spcBef>
            </a:pPr>
            <a:r>
              <a:rPr dirty="0" sz="2050">
                <a:solidFill>
                  <a:srgbClr val="FFFFFF"/>
                </a:solidFill>
                <a:latin typeface="Verdana"/>
                <a:cs typeface="Verdana"/>
              </a:rPr>
              <a:t>Establishing</a:t>
            </a:r>
            <a:r>
              <a:rPr dirty="0" sz="2050" spc="180">
                <a:solidFill>
                  <a:srgbClr val="FFFFFF"/>
                </a:solidFill>
                <a:latin typeface="Verdana"/>
                <a:cs typeface="Verdana"/>
              </a:rPr>
              <a:t>  </a:t>
            </a:r>
            <a:r>
              <a:rPr dirty="0" sz="205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050" spc="190">
                <a:solidFill>
                  <a:srgbClr val="FFFFFF"/>
                </a:solidFill>
                <a:latin typeface="Verdana"/>
                <a:cs typeface="Verdana"/>
              </a:rPr>
              <a:t>  </a:t>
            </a:r>
            <a:r>
              <a:rPr dirty="0" sz="2050">
                <a:solidFill>
                  <a:srgbClr val="FFFFFF"/>
                </a:solidFill>
                <a:latin typeface="Verdana"/>
                <a:cs typeface="Verdana"/>
              </a:rPr>
              <a:t>system</a:t>
            </a:r>
            <a:r>
              <a:rPr dirty="0" sz="2050" spc="195">
                <a:solidFill>
                  <a:srgbClr val="FFFFFF"/>
                </a:solidFill>
                <a:latin typeface="Verdana"/>
                <a:cs typeface="Verdana"/>
              </a:rPr>
              <a:t>  </a:t>
            </a:r>
            <a:r>
              <a:rPr dirty="0" sz="2050">
                <a:solidFill>
                  <a:srgbClr val="FFFFFF"/>
                </a:solidFill>
                <a:latin typeface="Verdana"/>
                <a:cs typeface="Verdana"/>
              </a:rPr>
              <a:t>for</a:t>
            </a:r>
            <a:r>
              <a:rPr dirty="0" sz="2050" spc="190">
                <a:solidFill>
                  <a:srgbClr val="FFFFFF"/>
                </a:solidFill>
                <a:latin typeface="Verdana"/>
                <a:cs typeface="Verdana"/>
              </a:rPr>
              <a:t>  </a:t>
            </a:r>
            <a:r>
              <a:rPr dirty="0" sz="2050" spc="80" b="1">
                <a:solidFill>
                  <a:srgbClr val="FFFFFF"/>
                </a:solidFill>
                <a:latin typeface="Tahoma"/>
                <a:cs typeface="Tahoma"/>
              </a:rPr>
              <a:t>monitoring</a:t>
            </a:r>
            <a:r>
              <a:rPr dirty="0" sz="2050" spc="340" b="1">
                <a:solidFill>
                  <a:srgbClr val="FFFFFF"/>
                </a:solidFill>
                <a:latin typeface="Tahoma"/>
                <a:cs typeface="Tahoma"/>
              </a:rPr>
              <a:t>  </a:t>
            </a:r>
            <a:r>
              <a:rPr dirty="0" sz="2050" spc="75" b="1">
                <a:solidFill>
                  <a:srgbClr val="FFFFFF"/>
                </a:solidFill>
                <a:latin typeface="Tahoma"/>
                <a:cs typeface="Tahoma"/>
              </a:rPr>
              <a:t>performance </a:t>
            </a:r>
            <a:r>
              <a:rPr dirty="0" sz="2050" spc="80" b="1">
                <a:solidFill>
                  <a:srgbClr val="FFFFFF"/>
                </a:solidFill>
                <a:latin typeface="Tahoma"/>
                <a:cs typeface="Tahoma"/>
              </a:rPr>
              <a:t>metrics</a:t>
            </a:r>
            <a:r>
              <a:rPr dirty="0" sz="2050" spc="-5" b="1">
                <a:solidFill>
                  <a:srgbClr val="FFFFFF"/>
                </a:solidFill>
                <a:latin typeface="Tahoma"/>
                <a:cs typeface="Tahoma"/>
              </a:rPr>
              <a:t>  </a:t>
            </a:r>
            <a:r>
              <a:rPr dirty="0" sz="2050">
                <a:solidFill>
                  <a:srgbClr val="FFFFFF"/>
                </a:solidFill>
                <a:latin typeface="Verdana"/>
                <a:cs typeface="Verdana"/>
              </a:rPr>
              <a:t>like</a:t>
            </a:r>
            <a:r>
              <a:rPr dirty="0" sz="2050" spc="484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050">
                <a:solidFill>
                  <a:srgbClr val="FFFFFF"/>
                </a:solidFill>
                <a:latin typeface="Verdana"/>
                <a:cs typeface="Verdana"/>
              </a:rPr>
              <a:t>speed,</a:t>
            </a:r>
            <a:r>
              <a:rPr dirty="0" sz="2050" spc="48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050">
                <a:solidFill>
                  <a:srgbClr val="FFFFFF"/>
                </a:solidFill>
                <a:latin typeface="Verdana"/>
                <a:cs typeface="Verdana"/>
              </a:rPr>
              <a:t>torque,</a:t>
            </a:r>
            <a:r>
              <a:rPr dirty="0" sz="2050" spc="48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050" spc="5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dirty="0" sz="2050" spc="48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050">
                <a:solidFill>
                  <a:srgbClr val="FFFFFF"/>
                </a:solidFill>
                <a:latin typeface="Verdana"/>
                <a:cs typeface="Verdana"/>
              </a:rPr>
              <a:t>efﬁciency</a:t>
            </a:r>
            <a:r>
              <a:rPr dirty="0" sz="2050" spc="48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050">
                <a:solidFill>
                  <a:srgbClr val="FFFFFF"/>
                </a:solidFill>
                <a:latin typeface="Verdana"/>
                <a:cs typeface="Verdana"/>
              </a:rPr>
              <a:t>can</a:t>
            </a:r>
            <a:r>
              <a:rPr dirty="0" sz="2050" spc="47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050">
                <a:solidFill>
                  <a:srgbClr val="FFFFFF"/>
                </a:solidFill>
                <a:latin typeface="Verdana"/>
                <a:cs typeface="Verdana"/>
              </a:rPr>
              <a:t>help</a:t>
            </a:r>
            <a:r>
              <a:rPr dirty="0" sz="2050" spc="48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050" spc="-25">
                <a:solidFill>
                  <a:srgbClr val="FFFFFF"/>
                </a:solidFill>
                <a:latin typeface="Verdana"/>
                <a:cs typeface="Verdana"/>
              </a:rPr>
              <a:t>in </a:t>
            </a:r>
            <a:r>
              <a:rPr dirty="0" sz="2050">
                <a:solidFill>
                  <a:srgbClr val="FFFFFF"/>
                </a:solidFill>
                <a:latin typeface="Verdana"/>
                <a:cs typeface="Verdana"/>
              </a:rPr>
              <a:t>assessing</a:t>
            </a:r>
            <a:r>
              <a:rPr dirty="0" sz="2050" spc="15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05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dirty="0" sz="2050" spc="1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050">
                <a:solidFill>
                  <a:srgbClr val="FFFFFF"/>
                </a:solidFill>
                <a:latin typeface="Verdana"/>
                <a:cs typeface="Verdana"/>
              </a:rPr>
              <a:t>health</a:t>
            </a:r>
            <a:r>
              <a:rPr dirty="0" sz="2050" spc="1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05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dirty="0" sz="2050" spc="1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050" spc="-95" b="1">
                <a:solidFill>
                  <a:srgbClr val="FFFFFF"/>
                </a:solidFill>
                <a:latin typeface="Tahoma"/>
                <a:cs typeface="Tahoma"/>
              </a:rPr>
              <a:t>3-</a:t>
            </a:r>
            <a:r>
              <a:rPr dirty="0" sz="2050" spc="85" b="1">
                <a:solidFill>
                  <a:srgbClr val="FFFFFF"/>
                </a:solidFill>
                <a:latin typeface="Tahoma"/>
                <a:cs typeface="Tahoma"/>
              </a:rPr>
              <a:t>phase</a:t>
            </a:r>
            <a:r>
              <a:rPr dirty="0" sz="2050" spc="345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050" spc="75" b="1">
                <a:solidFill>
                  <a:srgbClr val="FFFFFF"/>
                </a:solidFill>
                <a:latin typeface="Tahoma"/>
                <a:cs typeface="Tahoma"/>
              </a:rPr>
              <a:t>motors</a:t>
            </a:r>
            <a:r>
              <a:rPr dirty="0" sz="2050" spc="280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050" spc="5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dirty="0" sz="2050" spc="1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050" spc="-10">
                <a:solidFill>
                  <a:srgbClr val="FFFFFF"/>
                </a:solidFill>
                <a:latin typeface="Verdana"/>
                <a:cs typeface="Verdana"/>
              </a:rPr>
              <a:t>optimizing </a:t>
            </a:r>
            <a:r>
              <a:rPr dirty="0" sz="2050">
                <a:solidFill>
                  <a:srgbClr val="FFFFFF"/>
                </a:solidFill>
                <a:latin typeface="Verdana"/>
                <a:cs typeface="Verdana"/>
              </a:rPr>
              <a:t>their</a:t>
            </a:r>
            <a:r>
              <a:rPr dirty="0" sz="2050" spc="-17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050" spc="-10">
                <a:solidFill>
                  <a:srgbClr val="FFFFFF"/>
                </a:solidFill>
                <a:latin typeface="Verdana"/>
                <a:cs typeface="Verdana"/>
              </a:rPr>
              <a:t>operation.</a:t>
            </a:r>
            <a:endParaRPr sz="205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6978"/>
          </a:xfrm>
          <a:prstGeom prst="rect">
            <a:avLst/>
          </a:prstGeom>
        </p:spPr>
      </p:pic>
      <p:sp>
        <p:nvSpPr>
          <p:cNvPr id="3" name="object 3" descr=""/>
          <p:cNvSpPr txBox="1"/>
          <p:nvPr/>
        </p:nvSpPr>
        <p:spPr>
          <a:xfrm>
            <a:off x="1954860" y="3162275"/>
            <a:ext cx="6207125" cy="21513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01099"/>
              </a:lnSpc>
              <a:spcBef>
                <a:spcPts val="95"/>
              </a:spcBef>
            </a:pPr>
            <a:r>
              <a:rPr dirty="0" sz="2300">
                <a:solidFill>
                  <a:srgbClr val="FFFFFF"/>
                </a:solidFill>
                <a:latin typeface="Verdana"/>
                <a:cs typeface="Verdana"/>
              </a:rPr>
              <a:t>Reviewing</a:t>
            </a:r>
            <a:r>
              <a:rPr dirty="0" sz="2300" spc="-10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114" b="1">
                <a:solidFill>
                  <a:srgbClr val="FFFFFF"/>
                </a:solidFill>
                <a:latin typeface="Tahoma"/>
                <a:cs typeface="Tahoma"/>
              </a:rPr>
              <a:t>case</a:t>
            </a:r>
            <a:r>
              <a:rPr dirty="0" sz="2300" spc="105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300" spc="95" b="1">
                <a:solidFill>
                  <a:srgbClr val="FFFFFF"/>
                </a:solidFill>
                <a:latin typeface="Tahoma"/>
                <a:cs typeface="Tahoma"/>
              </a:rPr>
              <a:t>studies</a:t>
            </a:r>
            <a:r>
              <a:rPr dirty="0" sz="2300" spc="30" b="1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30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dirty="0" sz="2300" spc="-10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10">
                <a:solidFill>
                  <a:srgbClr val="FFFFFF"/>
                </a:solidFill>
                <a:latin typeface="Verdana"/>
                <a:cs typeface="Verdana"/>
              </a:rPr>
              <a:t>successful </a:t>
            </a:r>
            <a:r>
              <a:rPr dirty="0" sz="2300" spc="50">
                <a:solidFill>
                  <a:srgbClr val="FFFFFF"/>
                </a:solidFill>
                <a:latin typeface="Verdana"/>
                <a:cs typeface="Verdana"/>
              </a:rPr>
              <a:t>motor</a:t>
            </a:r>
            <a:r>
              <a:rPr dirty="0" sz="2300" spc="-18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55">
                <a:solidFill>
                  <a:srgbClr val="FFFFFF"/>
                </a:solidFill>
                <a:latin typeface="Verdana"/>
                <a:cs typeface="Verdana"/>
              </a:rPr>
              <a:t>maintenance</a:t>
            </a:r>
            <a:r>
              <a:rPr dirty="0" sz="2300" spc="-1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7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dirty="0" sz="2300" spc="-18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10">
                <a:solidFill>
                  <a:srgbClr val="FFFFFF"/>
                </a:solidFill>
                <a:latin typeface="Verdana"/>
                <a:cs typeface="Verdana"/>
              </a:rPr>
              <a:t>repair</a:t>
            </a:r>
            <a:r>
              <a:rPr dirty="0" sz="2300" spc="-18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40">
                <a:solidFill>
                  <a:srgbClr val="FFFFFF"/>
                </a:solidFill>
                <a:latin typeface="Verdana"/>
                <a:cs typeface="Verdana"/>
              </a:rPr>
              <a:t>can </a:t>
            </a:r>
            <a:r>
              <a:rPr dirty="0" sz="2300">
                <a:solidFill>
                  <a:srgbClr val="FFFFFF"/>
                </a:solidFill>
                <a:latin typeface="Verdana"/>
                <a:cs typeface="Verdana"/>
              </a:rPr>
              <a:t>provide</a:t>
            </a:r>
            <a:r>
              <a:rPr dirty="0" sz="2300" spc="-13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>
                <a:solidFill>
                  <a:srgbClr val="FFFFFF"/>
                </a:solidFill>
                <a:latin typeface="Verdana"/>
                <a:cs typeface="Verdana"/>
              </a:rPr>
              <a:t>valuable</a:t>
            </a:r>
            <a:r>
              <a:rPr dirty="0" sz="2300" spc="-13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20">
                <a:solidFill>
                  <a:srgbClr val="FFFFFF"/>
                </a:solidFill>
                <a:latin typeface="Verdana"/>
                <a:cs typeface="Verdana"/>
              </a:rPr>
              <a:t>insights.</a:t>
            </a:r>
            <a:r>
              <a:rPr dirty="0" sz="2300" spc="-1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>
                <a:solidFill>
                  <a:srgbClr val="FFFFFF"/>
                </a:solidFill>
                <a:latin typeface="Verdana"/>
                <a:cs typeface="Verdana"/>
              </a:rPr>
              <a:t>These</a:t>
            </a:r>
            <a:r>
              <a:rPr dirty="0" sz="2300" spc="-13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10">
                <a:solidFill>
                  <a:srgbClr val="FFFFFF"/>
                </a:solidFill>
                <a:latin typeface="Verdana"/>
                <a:cs typeface="Verdana"/>
              </a:rPr>
              <a:t>examples </a:t>
            </a:r>
            <a:r>
              <a:rPr dirty="0" sz="2300" spc="75">
                <a:solidFill>
                  <a:srgbClr val="FFFFFF"/>
                </a:solidFill>
                <a:latin typeface="Verdana"/>
                <a:cs typeface="Verdana"/>
              </a:rPr>
              <a:t>highlight</a:t>
            </a:r>
            <a:r>
              <a:rPr dirty="0" sz="2300" spc="-1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10">
                <a:solidFill>
                  <a:srgbClr val="FFFFFF"/>
                </a:solidFill>
                <a:latin typeface="Verdana"/>
                <a:cs typeface="Verdana"/>
              </a:rPr>
              <a:t>effective</a:t>
            </a:r>
            <a:r>
              <a:rPr dirty="0" sz="2300" spc="-1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20">
                <a:solidFill>
                  <a:srgbClr val="FFFFFF"/>
                </a:solidFill>
                <a:latin typeface="Verdana"/>
                <a:cs typeface="Verdana"/>
              </a:rPr>
              <a:t>strategies</a:t>
            </a:r>
            <a:r>
              <a:rPr dirty="0" sz="2300" spc="-1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>
                <a:solidFill>
                  <a:srgbClr val="FFFFFF"/>
                </a:solidFill>
                <a:latin typeface="Verdana"/>
                <a:cs typeface="Verdana"/>
              </a:rPr>
              <a:t>that</a:t>
            </a:r>
            <a:r>
              <a:rPr dirty="0" sz="2300" spc="-1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>
                <a:solidFill>
                  <a:srgbClr val="FFFFFF"/>
                </a:solidFill>
                <a:latin typeface="Verdana"/>
                <a:cs typeface="Verdana"/>
              </a:rPr>
              <a:t>led</a:t>
            </a:r>
            <a:r>
              <a:rPr dirty="0" sz="2300" spc="-1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25">
                <a:solidFill>
                  <a:srgbClr val="FFFFFF"/>
                </a:solidFill>
                <a:latin typeface="Verdana"/>
                <a:cs typeface="Verdana"/>
              </a:rPr>
              <a:t>to </a:t>
            </a:r>
            <a:r>
              <a:rPr dirty="0" sz="2300">
                <a:solidFill>
                  <a:srgbClr val="FFFFFF"/>
                </a:solidFill>
                <a:latin typeface="Verdana"/>
                <a:cs typeface="Verdana"/>
              </a:rPr>
              <a:t>improved</a:t>
            </a:r>
            <a:r>
              <a:rPr dirty="0" sz="2300" spc="3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>
                <a:solidFill>
                  <a:srgbClr val="FFFFFF"/>
                </a:solidFill>
                <a:latin typeface="Verdana"/>
                <a:cs typeface="Verdana"/>
              </a:rPr>
              <a:t>performance</a:t>
            </a:r>
            <a:r>
              <a:rPr dirty="0" sz="2300" spc="3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7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dirty="0" sz="2300" spc="3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45">
                <a:solidFill>
                  <a:srgbClr val="FFFFFF"/>
                </a:solidFill>
                <a:latin typeface="Verdana"/>
                <a:cs typeface="Verdana"/>
              </a:rPr>
              <a:t>reduced </a:t>
            </a:r>
            <a:r>
              <a:rPr dirty="0" sz="2300" spc="-10">
                <a:solidFill>
                  <a:srgbClr val="FFFFFF"/>
                </a:solidFill>
                <a:latin typeface="Verdana"/>
                <a:cs typeface="Verdana"/>
              </a:rPr>
              <a:t>downtime.</a:t>
            </a:r>
            <a:endParaRPr sz="2300">
              <a:latin typeface="Verdana"/>
              <a:cs typeface="Verdana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33020" rIns="0" bIns="0" rtlCol="0" vert="horz">
            <a:spAutoFit/>
          </a:bodyPr>
          <a:lstStyle/>
          <a:p>
            <a:pPr marL="12700" marR="5080">
              <a:lnSpc>
                <a:spcPts val="5700"/>
              </a:lnSpc>
              <a:spcBef>
                <a:spcPts val="260"/>
              </a:spcBef>
            </a:pPr>
            <a:r>
              <a:rPr dirty="0" spc="195"/>
              <a:t>Case</a:t>
            </a:r>
            <a:r>
              <a:rPr dirty="0" spc="5"/>
              <a:t> </a:t>
            </a:r>
            <a:r>
              <a:rPr dirty="0" spc="160"/>
              <a:t>Studies</a:t>
            </a:r>
            <a:r>
              <a:rPr dirty="0" spc="5"/>
              <a:t> </a:t>
            </a:r>
            <a:r>
              <a:rPr dirty="0" spc="114"/>
              <a:t>in </a:t>
            </a:r>
            <a:r>
              <a:rPr dirty="0" spc="160"/>
              <a:t>Optimization</a:t>
            </a:r>
          </a:p>
        </p:txBody>
      </p:sp>
      <p:sp>
        <p:nvSpPr>
          <p:cNvPr id="5" name="object 5" descr=""/>
          <p:cNvSpPr/>
          <p:nvPr/>
        </p:nvSpPr>
        <p:spPr>
          <a:xfrm>
            <a:off x="1968614" y="711326"/>
            <a:ext cx="5187950" cy="28575"/>
          </a:xfrm>
          <a:custGeom>
            <a:avLst/>
            <a:gdLst/>
            <a:ahLst/>
            <a:cxnLst/>
            <a:rect l="l" t="t" r="r" b="b"/>
            <a:pathLst>
              <a:path w="5187950" h="28575">
                <a:moveTo>
                  <a:pt x="5187632" y="0"/>
                </a:moveTo>
                <a:lnTo>
                  <a:pt x="0" y="0"/>
                </a:lnTo>
                <a:lnTo>
                  <a:pt x="0" y="28575"/>
                </a:lnTo>
                <a:lnTo>
                  <a:pt x="5187632" y="28575"/>
                </a:lnTo>
                <a:lnTo>
                  <a:pt x="5187632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6" name="object 6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264229" y="914170"/>
            <a:ext cx="5638799" cy="84582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762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954974" y="1075931"/>
            <a:ext cx="7235825" cy="1481455"/>
          </a:xfrm>
          <a:prstGeom prst="rect"/>
        </p:spPr>
        <p:txBody>
          <a:bodyPr wrap="square" lIns="0" tIns="33020" rIns="0" bIns="0" rtlCol="0" vert="horz">
            <a:spAutoFit/>
          </a:bodyPr>
          <a:lstStyle/>
          <a:p>
            <a:pPr marL="12700" marR="5080">
              <a:lnSpc>
                <a:spcPts val="5700"/>
              </a:lnSpc>
              <a:spcBef>
                <a:spcPts val="260"/>
              </a:spcBef>
              <a:tabLst>
                <a:tab pos="4069715" algn="l"/>
                <a:tab pos="5756275" algn="l"/>
              </a:tabLst>
            </a:pPr>
            <a:r>
              <a:rPr dirty="0" spc="185"/>
              <a:t>Conclusion</a:t>
            </a:r>
            <a:r>
              <a:rPr dirty="0"/>
              <a:t>	</a:t>
            </a:r>
            <a:r>
              <a:rPr dirty="0" spc="200"/>
              <a:t>and</a:t>
            </a:r>
            <a:r>
              <a:rPr dirty="0"/>
              <a:t>	</a:t>
            </a:r>
            <a:r>
              <a:rPr dirty="0" spc="200"/>
              <a:t>Best </a:t>
            </a:r>
            <a:r>
              <a:rPr dirty="0" spc="165"/>
              <a:t>Practices</a:t>
            </a:r>
          </a:p>
        </p:txBody>
      </p:sp>
      <p:sp>
        <p:nvSpPr>
          <p:cNvPr id="4" name="object 4" descr=""/>
          <p:cNvSpPr txBox="1"/>
          <p:nvPr/>
        </p:nvSpPr>
        <p:spPr>
          <a:xfrm>
            <a:off x="10174947" y="1199489"/>
            <a:ext cx="5560060" cy="304165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490220" algn="l"/>
                <a:tab pos="2045335" algn="l"/>
                <a:tab pos="3559810" algn="l"/>
                <a:tab pos="4791075" algn="l"/>
              </a:tabLst>
            </a:pPr>
            <a:r>
              <a:rPr dirty="0" sz="1800" spc="-25">
                <a:solidFill>
                  <a:srgbClr val="FFFFFF"/>
                </a:solidFill>
                <a:latin typeface="Verdana"/>
                <a:cs typeface="Verdana"/>
              </a:rPr>
              <a:t>In</a:t>
            </a:r>
            <a:r>
              <a:rPr dirty="0" sz="1800">
                <a:solidFill>
                  <a:srgbClr val="FFFFFF"/>
                </a:solidFill>
                <a:latin typeface="Verdana"/>
                <a:cs typeface="Verdana"/>
              </a:rPr>
              <a:t>	</a:t>
            </a:r>
            <a:r>
              <a:rPr dirty="0" sz="1800" spc="-10">
                <a:solidFill>
                  <a:srgbClr val="FFFFFF"/>
                </a:solidFill>
                <a:latin typeface="Verdana"/>
                <a:cs typeface="Verdana"/>
              </a:rPr>
              <a:t>conclusion,</a:t>
            </a:r>
            <a:r>
              <a:rPr dirty="0" sz="1800">
                <a:solidFill>
                  <a:srgbClr val="FFFFFF"/>
                </a:solidFill>
                <a:latin typeface="Verdana"/>
                <a:cs typeface="Verdana"/>
              </a:rPr>
              <a:t>	</a:t>
            </a:r>
            <a:r>
              <a:rPr dirty="0" sz="1800" spc="35">
                <a:solidFill>
                  <a:srgbClr val="FFFFFF"/>
                </a:solidFill>
                <a:latin typeface="Verdana"/>
                <a:cs typeface="Verdana"/>
              </a:rPr>
              <a:t>optimizing</a:t>
            </a:r>
            <a:r>
              <a:rPr dirty="0" sz="1800">
                <a:solidFill>
                  <a:srgbClr val="FFFFFF"/>
                </a:solidFill>
                <a:latin typeface="Verdana"/>
                <a:cs typeface="Verdana"/>
              </a:rPr>
              <a:t>	</a:t>
            </a:r>
            <a:r>
              <a:rPr dirty="0" sz="1800" spc="-75" b="1">
                <a:solidFill>
                  <a:srgbClr val="FFFFFF"/>
                </a:solidFill>
                <a:latin typeface="Tahoma"/>
                <a:cs typeface="Tahoma"/>
              </a:rPr>
              <a:t>3-</a:t>
            </a:r>
            <a:r>
              <a:rPr dirty="0" sz="1800" spc="75" b="1">
                <a:solidFill>
                  <a:srgbClr val="FFFFFF"/>
                </a:solidFill>
                <a:latin typeface="Tahoma"/>
                <a:cs typeface="Tahoma"/>
              </a:rPr>
              <a:t>phase</a:t>
            </a:r>
            <a:r>
              <a:rPr dirty="0" sz="1800" b="1">
                <a:solidFill>
                  <a:srgbClr val="FFFFFF"/>
                </a:solidFill>
                <a:latin typeface="Tahoma"/>
                <a:cs typeface="Tahoma"/>
              </a:rPr>
              <a:t>	</a:t>
            </a:r>
            <a:r>
              <a:rPr dirty="0" sz="1800" spc="75" b="1">
                <a:solidFill>
                  <a:srgbClr val="FFFFFF"/>
                </a:solidFill>
                <a:latin typeface="Tahoma"/>
                <a:cs typeface="Tahoma"/>
              </a:rPr>
              <a:t>motor</a:t>
            </a:r>
            <a:endParaRPr sz="1800">
              <a:latin typeface="Tahoma"/>
              <a:cs typeface="Tahoma"/>
            </a:endParaRPr>
          </a:p>
        </p:txBody>
      </p:sp>
      <p:sp>
        <p:nvSpPr>
          <p:cNvPr id="5" name="object 5" descr=""/>
          <p:cNvSpPr txBox="1"/>
          <p:nvPr/>
        </p:nvSpPr>
        <p:spPr>
          <a:xfrm>
            <a:off x="10174947" y="1485239"/>
            <a:ext cx="5560060" cy="1132840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algn="just" marL="12700" marR="5080">
              <a:lnSpc>
                <a:spcPct val="100699"/>
              </a:lnSpc>
              <a:spcBef>
                <a:spcPts val="110"/>
              </a:spcBef>
            </a:pPr>
            <a:r>
              <a:rPr dirty="0" sz="1800" spc="85" b="1">
                <a:solidFill>
                  <a:srgbClr val="FFFFFF"/>
                </a:solidFill>
                <a:latin typeface="Tahoma"/>
                <a:cs typeface="Tahoma"/>
              </a:rPr>
              <a:t>performance</a:t>
            </a:r>
            <a:r>
              <a:rPr dirty="0" sz="1800" spc="220" b="1">
                <a:solidFill>
                  <a:srgbClr val="FFFFFF"/>
                </a:solidFill>
                <a:latin typeface="Tahoma"/>
                <a:cs typeface="Tahoma"/>
              </a:rPr>
              <a:t>   </a:t>
            </a:r>
            <a:r>
              <a:rPr dirty="0" sz="1800">
                <a:solidFill>
                  <a:srgbClr val="FFFFFF"/>
                </a:solidFill>
                <a:latin typeface="Verdana"/>
                <a:cs typeface="Verdana"/>
              </a:rPr>
              <a:t>requires</a:t>
            </a:r>
            <a:r>
              <a:rPr dirty="0" sz="1800" spc="120">
                <a:solidFill>
                  <a:srgbClr val="FFFFFF"/>
                </a:solidFill>
                <a:latin typeface="Verdana"/>
                <a:cs typeface="Verdana"/>
              </a:rPr>
              <a:t>   </a:t>
            </a:r>
            <a:r>
              <a:rPr dirty="0" sz="180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1800" spc="120">
                <a:solidFill>
                  <a:srgbClr val="FFFFFF"/>
                </a:solidFill>
                <a:latin typeface="Verdana"/>
                <a:cs typeface="Verdana"/>
              </a:rPr>
              <a:t>   </a:t>
            </a:r>
            <a:r>
              <a:rPr dirty="0" sz="1800" spc="55">
                <a:solidFill>
                  <a:srgbClr val="FFFFFF"/>
                </a:solidFill>
                <a:latin typeface="Verdana"/>
                <a:cs typeface="Verdana"/>
              </a:rPr>
              <a:t>combination</a:t>
            </a:r>
            <a:r>
              <a:rPr dirty="0" sz="1800" spc="120">
                <a:solidFill>
                  <a:srgbClr val="FFFFFF"/>
                </a:solidFill>
                <a:latin typeface="Verdana"/>
                <a:cs typeface="Verdana"/>
              </a:rPr>
              <a:t>   </a:t>
            </a:r>
            <a:r>
              <a:rPr dirty="0" sz="1800" spc="-25">
                <a:solidFill>
                  <a:srgbClr val="FFFFFF"/>
                </a:solidFill>
                <a:latin typeface="Verdana"/>
                <a:cs typeface="Verdana"/>
              </a:rPr>
              <a:t>of </a:t>
            </a:r>
            <a:r>
              <a:rPr dirty="0" sz="1800">
                <a:solidFill>
                  <a:srgbClr val="FFFFFF"/>
                </a:solidFill>
                <a:latin typeface="Verdana"/>
                <a:cs typeface="Verdana"/>
              </a:rPr>
              <a:t>advanced</a:t>
            </a:r>
            <a:r>
              <a:rPr dirty="0" sz="1800" spc="17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800">
                <a:solidFill>
                  <a:srgbClr val="FFFFFF"/>
                </a:solidFill>
                <a:latin typeface="Verdana"/>
                <a:cs typeface="Verdana"/>
              </a:rPr>
              <a:t>maintenance</a:t>
            </a:r>
            <a:r>
              <a:rPr dirty="0" sz="1800" spc="17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800">
                <a:solidFill>
                  <a:srgbClr val="FFFFFF"/>
                </a:solidFill>
                <a:latin typeface="Verdana"/>
                <a:cs typeface="Verdana"/>
              </a:rPr>
              <a:t>techniques</a:t>
            </a:r>
            <a:r>
              <a:rPr dirty="0" sz="1800" spc="17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800" spc="6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dirty="0" sz="1800" spc="17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800" spc="-10">
                <a:solidFill>
                  <a:srgbClr val="FFFFFF"/>
                </a:solidFill>
                <a:latin typeface="Verdana"/>
                <a:cs typeface="Verdana"/>
              </a:rPr>
              <a:t>regular </a:t>
            </a:r>
            <a:r>
              <a:rPr dirty="0" sz="1800">
                <a:solidFill>
                  <a:srgbClr val="FFFFFF"/>
                </a:solidFill>
                <a:latin typeface="Verdana"/>
                <a:cs typeface="Verdana"/>
              </a:rPr>
              <a:t>monitoring.</a:t>
            </a:r>
            <a:r>
              <a:rPr dirty="0" sz="1800" spc="2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800" spc="45">
                <a:solidFill>
                  <a:srgbClr val="FFFFFF"/>
                </a:solidFill>
                <a:latin typeface="Verdana"/>
                <a:cs typeface="Verdana"/>
              </a:rPr>
              <a:t>Implementing</a:t>
            </a:r>
            <a:r>
              <a:rPr dirty="0" sz="1800" spc="2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800">
                <a:solidFill>
                  <a:srgbClr val="FFFFFF"/>
                </a:solidFill>
                <a:latin typeface="Verdana"/>
                <a:cs typeface="Verdana"/>
              </a:rPr>
              <a:t>these</a:t>
            </a:r>
            <a:r>
              <a:rPr dirty="0" sz="1800" spc="2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800">
                <a:solidFill>
                  <a:srgbClr val="FFFFFF"/>
                </a:solidFill>
                <a:latin typeface="Verdana"/>
                <a:cs typeface="Verdana"/>
              </a:rPr>
              <a:t>practices</a:t>
            </a:r>
            <a:r>
              <a:rPr dirty="0" sz="1800" spc="2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800" spc="-20">
                <a:solidFill>
                  <a:srgbClr val="FFFFFF"/>
                </a:solidFill>
                <a:latin typeface="Verdana"/>
                <a:cs typeface="Verdana"/>
              </a:rPr>
              <a:t>will </a:t>
            </a:r>
            <a:r>
              <a:rPr dirty="0" sz="1800">
                <a:solidFill>
                  <a:srgbClr val="FFFFFF"/>
                </a:solidFill>
                <a:latin typeface="Verdana"/>
                <a:cs typeface="Verdana"/>
              </a:rPr>
              <a:t>lead</a:t>
            </a:r>
            <a:r>
              <a:rPr dirty="0" sz="1800" spc="-1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800">
                <a:solidFill>
                  <a:srgbClr val="FFFFFF"/>
                </a:solidFill>
                <a:latin typeface="Verdana"/>
                <a:cs typeface="Verdana"/>
              </a:rPr>
              <a:t>to</a:t>
            </a:r>
            <a:r>
              <a:rPr dirty="0" sz="1800" spc="-12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800" spc="55">
                <a:solidFill>
                  <a:srgbClr val="FFFFFF"/>
                </a:solidFill>
                <a:latin typeface="Verdana"/>
                <a:cs typeface="Verdana"/>
              </a:rPr>
              <a:t>enhanced</a:t>
            </a:r>
            <a:r>
              <a:rPr dirty="0" sz="1800" spc="-12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800" spc="-10">
                <a:solidFill>
                  <a:srgbClr val="FFFFFF"/>
                </a:solidFill>
                <a:latin typeface="Verdana"/>
                <a:cs typeface="Verdana"/>
              </a:rPr>
              <a:t>reliability</a:t>
            </a:r>
            <a:r>
              <a:rPr dirty="0" sz="1800" spc="-12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800" spc="6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dirty="0" sz="1800" spc="-12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1800" spc="-10">
                <a:solidFill>
                  <a:srgbClr val="FFFFFF"/>
                </a:solidFill>
                <a:latin typeface="Verdana"/>
                <a:cs typeface="Verdana"/>
              </a:rPr>
              <a:t>efﬁciency.</a:t>
            </a:r>
            <a:endParaRPr sz="1800">
              <a:latin typeface="Verdana"/>
              <a:cs typeface="Verdana"/>
            </a:endParaRPr>
          </a:p>
        </p:txBody>
      </p:sp>
      <p:sp>
        <p:nvSpPr>
          <p:cNvPr id="6" name="object 6" descr=""/>
          <p:cNvSpPr/>
          <p:nvPr/>
        </p:nvSpPr>
        <p:spPr>
          <a:xfrm>
            <a:off x="1968614" y="711326"/>
            <a:ext cx="5187950" cy="28575"/>
          </a:xfrm>
          <a:custGeom>
            <a:avLst/>
            <a:gdLst/>
            <a:ahLst/>
            <a:cxnLst/>
            <a:rect l="l" t="t" r="r" b="b"/>
            <a:pathLst>
              <a:path w="5187950" h="28575">
                <a:moveTo>
                  <a:pt x="5187632" y="0"/>
                </a:moveTo>
                <a:lnTo>
                  <a:pt x="0" y="0"/>
                </a:lnTo>
                <a:lnTo>
                  <a:pt x="0" y="28575"/>
                </a:lnTo>
                <a:lnTo>
                  <a:pt x="5187632" y="28575"/>
                </a:lnTo>
                <a:lnTo>
                  <a:pt x="5187632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6976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611337" y="2703614"/>
            <a:ext cx="3838575" cy="112268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7200" spc="195">
                <a:solidFill>
                  <a:srgbClr val="FFFFFF"/>
                </a:solidFill>
              </a:rPr>
              <a:t>Thanks!</a:t>
            </a:r>
            <a:endParaRPr sz="7200"/>
          </a:p>
        </p:txBody>
      </p:sp>
      <p:sp>
        <p:nvSpPr>
          <p:cNvPr id="4" name="object 4" descr=""/>
          <p:cNvSpPr txBox="1"/>
          <p:nvPr/>
        </p:nvSpPr>
        <p:spPr>
          <a:xfrm>
            <a:off x="1611337" y="4839868"/>
            <a:ext cx="4948555" cy="1715135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25"/>
              </a:spcBef>
            </a:pPr>
            <a:r>
              <a:rPr dirty="0" sz="2750" spc="110">
                <a:solidFill>
                  <a:srgbClr val="FFAB40"/>
                </a:solidFill>
                <a:latin typeface="Verdana"/>
                <a:cs typeface="Verdana"/>
              </a:rPr>
              <a:t>Do</a:t>
            </a:r>
            <a:r>
              <a:rPr dirty="0" sz="2750" spc="-225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750" spc="-10">
                <a:solidFill>
                  <a:srgbClr val="FFAB40"/>
                </a:solidFill>
                <a:latin typeface="Verdana"/>
                <a:cs typeface="Verdana"/>
              </a:rPr>
              <a:t>you</a:t>
            </a:r>
            <a:r>
              <a:rPr dirty="0" sz="2750" spc="-220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750" spc="-25">
                <a:solidFill>
                  <a:srgbClr val="FFAB40"/>
                </a:solidFill>
                <a:latin typeface="Verdana"/>
                <a:cs typeface="Verdana"/>
              </a:rPr>
              <a:t>have</a:t>
            </a:r>
            <a:r>
              <a:rPr dirty="0" sz="2750" spc="-220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750" spc="-25">
                <a:solidFill>
                  <a:srgbClr val="FFAB40"/>
                </a:solidFill>
                <a:latin typeface="Verdana"/>
                <a:cs typeface="Verdana"/>
              </a:rPr>
              <a:t>any</a:t>
            </a:r>
            <a:r>
              <a:rPr dirty="0" sz="2750" spc="-220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750" spc="-10">
                <a:solidFill>
                  <a:srgbClr val="FFAB40"/>
                </a:solidFill>
                <a:latin typeface="Verdana"/>
                <a:cs typeface="Verdana"/>
              </a:rPr>
              <a:t>questions? </a:t>
            </a:r>
            <a:r>
              <a:rPr dirty="0" sz="2750" spc="-10">
                <a:solidFill>
                  <a:srgbClr val="FFAB40"/>
                </a:solidFill>
                <a:latin typeface="Verdana"/>
                <a:cs typeface="Verdana"/>
                <a:hlinkClick r:id="rId3"/>
              </a:rPr>
              <a:t>addyouremail@freepik.com</a:t>
            </a:r>
            <a:endParaRPr sz="27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75"/>
              </a:spcBef>
            </a:pPr>
            <a:r>
              <a:rPr dirty="0" sz="2750" spc="-500">
                <a:solidFill>
                  <a:srgbClr val="FFAB40"/>
                </a:solidFill>
                <a:latin typeface="Verdana"/>
                <a:cs typeface="Verdana"/>
              </a:rPr>
              <a:t>+91</a:t>
            </a:r>
            <a:r>
              <a:rPr dirty="0" sz="2750" spc="-229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750" spc="-70">
                <a:solidFill>
                  <a:srgbClr val="FFAB40"/>
                </a:solidFill>
                <a:latin typeface="Verdana"/>
                <a:cs typeface="Verdana"/>
              </a:rPr>
              <a:t>620</a:t>
            </a:r>
            <a:r>
              <a:rPr dirty="0" sz="2750" spc="-229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750" spc="-295">
                <a:solidFill>
                  <a:srgbClr val="FFAB40"/>
                </a:solidFill>
                <a:latin typeface="Verdana"/>
                <a:cs typeface="Verdana"/>
              </a:rPr>
              <a:t>421</a:t>
            </a:r>
            <a:r>
              <a:rPr dirty="0" sz="2750" spc="-229">
                <a:solidFill>
                  <a:srgbClr val="FFAB40"/>
                </a:solidFill>
                <a:latin typeface="Verdana"/>
                <a:cs typeface="Verdana"/>
              </a:rPr>
              <a:t> </a:t>
            </a:r>
            <a:r>
              <a:rPr dirty="0" sz="2750" spc="-25">
                <a:solidFill>
                  <a:srgbClr val="FFAB40"/>
                </a:solidFill>
                <a:latin typeface="Verdana"/>
                <a:cs typeface="Verdana"/>
              </a:rPr>
              <a:t>838</a:t>
            </a:r>
            <a:endParaRPr sz="27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2750" spc="-10">
                <a:solidFill>
                  <a:srgbClr val="FFAB40"/>
                </a:solidFill>
                <a:latin typeface="Verdana"/>
                <a:cs typeface="Verdana"/>
              </a:rPr>
              <a:t>yourcompany.com</a:t>
            </a:r>
            <a:endParaRPr sz="2750">
              <a:latin typeface="Verdana"/>
              <a:cs typeface="Verdana"/>
            </a:endParaRPr>
          </a:p>
        </p:txBody>
      </p:sp>
      <p:sp>
        <p:nvSpPr>
          <p:cNvPr id="5" name="object 5" descr=""/>
          <p:cNvSpPr/>
          <p:nvPr/>
        </p:nvSpPr>
        <p:spPr>
          <a:xfrm>
            <a:off x="1624147" y="6839458"/>
            <a:ext cx="685800" cy="691515"/>
          </a:xfrm>
          <a:custGeom>
            <a:avLst/>
            <a:gdLst/>
            <a:ahLst/>
            <a:cxnLst/>
            <a:rect l="l" t="t" r="r" b="b"/>
            <a:pathLst>
              <a:path w="685800" h="691515">
                <a:moveTo>
                  <a:pt x="497362" y="348462"/>
                </a:moveTo>
                <a:lnTo>
                  <a:pt x="421772" y="348462"/>
                </a:lnTo>
                <a:lnTo>
                  <a:pt x="416006" y="352780"/>
                </a:lnTo>
                <a:lnTo>
                  <a:pt x="416006" y="365010"/>
                </a:lnTo>
                <a:lnTo>
                  <a:pt x="421048" y="370776"/>
                </a:lnTo>
                <a:lnTo>
                  <a:pt x="480801" y="370776"/>
                </a:lnTo>
                <a:lnTo>
                  <a:pt x="480801" y="451408"/>
                </a:lnTo>
                <a:lnTo>
                  <a:pt x="325302" y="451408"/>
                </a:lnTo>
                <a:lnTo>
                  <a:pt x="319537" y="455726"/>
                </a:lnTo>
                <a:lnTo>
                  <a:pt x="319537" y="686117"/>
                </a:lnTo>
                <a:lnTo>
                  <a:pt x="324578" y="690435"/>
                </a:lnTo>
                <a:lnTo>
                  <a:pt x="329620" y="691159"/>
                </a:lnTo>
                <a:lnTo>
                  <a:pt x="345457" y="691159"/>
                </a:lnTo>
                <a:lnTo>
                  <a:pt x="399657" y="686966"/>
                </a:lnTo>
                <a:lnTo>
                  <a:pt x="451992" y="674547"/>
                </a:lnTo>
                <a:lnTo>
                  <a:pt x="467657" y="668108"/>
                </a:lnTo>
                <a:lnTo>
                  <a:pt x="341139" y="668108"/>
                </a:lnTo>
                <a:lnTo>
                  <a:pt x="341139" y="471563"/>
                </a:lnTo>
                <a:lnTo>
                  <a:pt x="496638" y="471563"/>
                </a:lnTo>
                <a:lnTo>
                  <a:pt x="502404" y="467245"/>
                </a:lnTo>
                <a:lnTo>
                  <a:pt x="502404" y="353491"/>
                </a:lnTo>
                <a:lnTo>
                  <a:pt x="497362" y="348462"/>
                </a:lnTo>
                <a:close/>
              </a:path>
              <a:path w="685800" h="691515">
                <a:moveTo>
                  <a:pt x="345457" y="0"/>
                </a:moveTo>
                <a:lnTo>
                  <a:pt x="290840" y="4193"/>
                </a:lnTo>
                <a:lnTo>
                  <a:pt x="238193" y="16611"/>
                </a:lnTo>
                <a:lnTo>
                  <a:pt x="188448" y="37011"/>
                </a:lnTo>
                <a:lnTo>
                  <a:pt x="142540" y="65150"/>
                </a:lnTo>
                <a:lnTo>
                  <a:pt x="101401" y="100787"/>
                </a:lnTo>
                <a:lnTo>
                  <a:pt x="65412" y="142551"/>
                </a:lnTo>
                <a:lnTo>
                  <a:pt x="37058" y="188668"/>
                </a:lnTo>
                <a:lnTo>
                  <a:pt x="16548" y="238311"/>
                </a:lnTo>
                <a:lnTo>
                  <a:pt x="4089" y="290649"/>
                </a:lnTo>
                <a:lnTo>
                  <a:pt x="114" y="341972"/>
                </a:lnTo>
                <a:lnTo>
                  <a:pt x="0" y="346303"/>
                </a:lnTo>
                <a:lnTo>
                  <a:pt x="3916" y="398200"/>
                </a:lnTo>
                <a:lnTo>
                  <a:pt x="15905" y="449789"/>
                </a:lnTo>
                <a:lnTo>
                  <a:pt x="35723" y="498950"/>
                </a:lnTo>
                <a:lnTo>
                  <a:pt x="63238" y="545007"/>
                </a:lnTo>
                <a:lnTo>
                  <a:pt x="96335" y="585028"/>
                </a:lnTo>
                <a:lnTo>
                  <a:pt x="134693" y="619517"/>
                </a:lnTo>
                <a:lnTo>
                  <a:pt x="177640" y="648068"/>
                </a:lnTo>
                <a:lnTo>
                  <a:pt x="224502" y="670280"/>
                </a:lnTo>
                <a:lnTo>
                  <a:pt x="225950" y="670991"/>
                </a:lnTo>
                <a:lnTo>
                  <a:pt x="232427" y="670991"/>
                </a:lnTo>
                <a:lnTo>
                  <a:pt x="235310" y="669556"/>
                </a:lnTo>
                <a:lnTo>
                  <a:pt x="237469" y="666673"/>
                </a:lnTo>
                <a:lnTo>
                  <a:pt x="238845" y="664603"/>
                </a:lnTo>
                <a:lnTo>
                  <a:pt x="238904" y="641476"/>
                </a:lnTo>
                <a:lnTo>
                  <a:pt x="217302" y="641476"/>
                </a:lnTo>
                <a:lnTo>
                  <a:pt x="174784" y="619725"/>
                </a:lnTo>
                <a:lnTo>
                  <a:pt x="136593" y="592186"/>
                </a:lnTo>
                <a:lnTo>
                  <a:pt x="103143" y="559549"/>
                </a:lnTo>
                <a:lnTo>
                  <a:pt x="74847" y="522508"/>
                </a:lnTo>
                <a:lnTo>
                  <a:pt x="52120" y="481753"/>
                </a:lnTo>
                <a:lnTo>
                  <a:pt x="35373" y="437978"/>
                </a:lnTo>
                <a:lnTo>
                  <a:pt x="25022" y="391873"/>
                </a:lnTo>
                <a:lnTo>
                  <a:pt x="21480" y="344131"/>
                </a:lnTo>
                <a:lnTo>
                  <a:pt x="24985" y="296181"/>
                </a:lnTo>
                <a:lnTo>
                  <a:pt x="35169" y="250441"/>
                </a:lnTo>
                <a:lnTo>
                  <a:pt x="51535" y="207407"/>
                </a:lnTo>
                <a:lnTo>
                  <a:pt x="73588" y="167575"/>
                </a:lnTo>
                <a:lnTo>
                  <a:pt x="100829" y="131444"/>
                </a:lnTo>
                <a:lnTo>
                  <a:pt x="132764" y="99508"/>
                </a:lnTo>
                <a:lnTo>
                  <a:pt x="168896" y="72265"/>
                </a:lnTo>
                <a:lnTo>
                  <a:pt x="208727" y="50212"/>
                </a:lnTo>
                <a:lnTo>
                  <a:pt x="251762" y="33844"/>
                </a:lnTo>
                <a:lnTo>
                  <a:pt x="297504" y="23660"/>
                </a:lnTo>
                <a:lnTo>
                  <a:pt x="345457" y="20154"/>
                </a:lnTo>
                <a:lnTo>
                  <a:pt x="460615" y="20154"/>
                </a:lnTo>
                <a:lnTo>
                  <a:pt x="451992" y="16611"/>
                </a:lnTo>
                <a:lnTo>
                  <a:pt x="399657" y="4193"/>
                </a:lnTo>
                <a:lnTo>
                  <a:pt x="345457" y="0"/>
                </a:lnTo>
                <a:close/>
              </a:path>
              <a:path w="685800" h="691515">
                <a:moveTo>
                  <a:pt x="460615" y="20154"/>
                </a:moveTo>
                <a:lnTo>
                  <a:pt x="345457" y="20154"/>
                </a:lnTo>
                <a:lnTo>
                  <a:pt x="393083" y="23692"/>
                </a:lnTo>
                <a:lnTo>
                  <a:pt x="438623" y="33961"/>
                </a:lnTo>
                <a:lnTo>
                  <a:pt x="481558" y="50444"/>
                </a:lnTo>
                <a:lnTo>
                  <a:pt x="521375" y="72627"/>
                </a:lnTo>
                <a:lnTo>
                  <a:pt x="557557" y="99993"/>
                </a:lnTo>
                <a:lnTo>
                  <a:pt x="589588" y="132026"/>
                </a:lnTo>
                <a:lnTo>
                  <a:pt x="616952" y="168209"/>
                </a:lnTo>
                <a:lnTo>
                  <a:pt x="639134" y="208028"/>
                </a:lnTo>
                <a:lnTo>
                  <a:pt x="655616" y="250965"/>
                </a:lnTo>
                <a:lnTo>
                  <a:pt x="665884" y="296505"/>
                </a:lnTo>
                <a:lnTo>
                  <a:pt x="669261" y="341972"/>
                </a:lnTo>
                <a:lnTo>
                  <a:pt x="669368" y="344855"/>
                </a:lnTo>
                <a:lnTo>
                  <a:pt x="665900" y="392084"/>
                </a:lnTo>
                <a:lnTo>
                  <a:pt x="655674" y="437826"/>
                </a:lnTo>
                <a:lnTo>
                  <a:pt x="639249" y="480861"/>
                </a:lnTo>
                <a:lnTo>
                  <a:pt x="617132" y="520693"/>
                </a:lnTo>
                <a:lnTo>
                  <a:pt x="589829" y="556824"/>
                </a:lnTo>
                <a:lnTo>
                  <a:pt x="557846" y="588759"/>
                </a:lnTo>
                <a:lnTo>
                  <a:pt x="521690" y="616001"/>
                </a:lnTo>
                <a:lnTo>
                  <a:pt x="481866" y="638053"/>
                </a:lnTo>
                <a:lnTo>
                  <a:pt x="438882" y="654420"/>
                </a:lnTo>
                <a:lnTo>
                  <a:pt x="393244" y="664603"/>
                </a:lnTo>
                <a:lnTo>
                  <a:pt x="345457" y="668108"/>
                </a:lnTo>
                <a:lnTo>
                  <a:pt x="467657" y="668108"/>
                </a:lnTo>
                <a:lnTo>
                  <a:pt x="547749" y="626002"/>
                </a:lnTo>
                <a:lnTo>
                  <a:pt x="589513" y="590359"/>
                </a:lnTo>
                <a:lnTo>
                  <a:pt x="625154" y="548600"/>
                </a:lnTo>
                <a:lnTo>
                  <a:pt x="653295" y="502484"/>
                </a:lnTo>
                <a:lnTo>
                  <a:pt x="673693" y="452841"/>
                </a:lnTo>
                <a:lnTo>
                  <a:pt x="685690" y="402267"/>
                </a:lnTo>
                <a:lnTo>
                  <a:pt x="685690" y="291704"/>
                </a:lnTo>
                <a:lnTo>
                  <a:pt x="664476" y="213282"/>
                </a:lnTo>
                <a:lnTo>
                  <a:pt x="644763" y="172917"/>
                </a:lnTo>
                <a:lnTo>
                  <a:pt x="619729" y="135272"/>
                </a:lnTo>
                <a:lnTo>
                  <a:pt x="589513" y="100787"/>
                </a:lnTo>
                <a:lnTo>
                  <a:pt x="547749" y="65150"/>
                </a:lnTo>
                <a:lnTo>
                  <a:pt x="501632" y="37011"/>
                </a:lnTo>
                <a:lnTo>
                  <a:pt x="460615" y="20154"/>
                </a:lnTo>
                <a:close/>
              </a:path>
              <a:path w="685800" h="691515">
                <a:moveTo>
                  <a:pt x="496638" y="141833"/>
                </a:moveTo>
                <a:lnTo>
                  <a:pt x="432567" y="141833"/>
                </a:lnTo>
                <a:lnTo>
                  <a:pt x="392678" y="145780"/>
                </a:lnTo>
                <a:lnTo>
                  <a:pt x="353736" y="157218"/>
                </a:lnTo>
                <a:lnTo>
                  <a:pt x="316954" y="175539"/>
                </a:lnTo>
                <a:lnTo>
                  <a:pt x="283545" y="200139"/>
                </a:lnTo>
                <a:lnTo>
                  <a:pt x="255272" y="231316"/>
                </a:lnTo>
                <a:lnTo>
                  <a:pt x="234493" y="265931"/>
                </a:lnTo>
                <a:lnTo>
                  <a:pt x="221678" y="303109"/>
                </a:lnTo>
                <a:lnTo>
                  <a:pt x="217302" y="341972"/>
                </a:lnTo>
                <a:lnTo>
                  <a:pt x="217302" y="346303"/>
                </a:lnTo>
                <a:lnTo>
                  <a:pt x="120832" y="346303"/>
                </a:lnTo>
                <a:lnTo>
                  <a:pt x="115079" y="350608"/>
                </a:lnTo>
                <a:lnTo>
                  <a:pt x="115079" y="465810"/>
                </a:lnTo>
                <a:lnTo>
                  <a:pt x="120121" y="470852"/>
                </a:lnTo>
                <a:lnTo>
                  <a:pt x="217302" y="470852"/>
                </a:lnTo>
                <a:lnTo>
                  <a:pt x="217302" y="641476"/>
                </a:lnTo>
                <a:lnTo>
                  <a:pt x="238904" y="641476"/>
                </a:lnTo>
                <a:lnTo>
                  <a:pt x="238904" y="456450"/>
                </a:lnTo>
                <a:lnTo>
                  <a:pt x="234586" y="451408"/>
                </a:lnTo>
                <a:lnTo>
                  <a:pt x="136682" y="451408"/>
                </a:lnTo>
                <a:lnTo>
                  <a:pt x="136682" y="370776"/>
                </a:lnTo>
                <a:lnTo>
                  <a:pt x="233862" y="370776"/>
                </a:lnTo>
                <a:lnTo>
                  <a:pt x="238904" y="365734"/>
                </a:lnTo>
                <a:lnTo>
                  <a:pt x="239017" y="344131"/>
                </a:lnTo>
                <a:lnTo>
                  <a:pt x="246050" y="298936"/>
                </a:lnTo>
                <a:lnTo>
                  <a:pt x="266075" y="256837"/>
                </a:lnTo>
                <a:lnTo>
                  <a:pt x="296859" y="220576"/>
                </a:lnTo>
                <a:lnTo>
                  <a:pt x="336282" y="192175"/>
                </a:lnTo>
                <a:lnTo>
                  <a:pt x="382225" y="173653"/>
                </a:lnTo>
                <a:lnTo>
                  <a:pt x="432567" y="167030"/>
                </a:lnTo>
                <a:lnTo>
                  <a:pt x="500956" y="167030"/>
                </a:lnTo>
                <a:lnTo>
                  <a:pt x="500956" y="148310"/>
                </a:lnTo>
                <a:lnTo>
                  <a:pt x="496638" y="141833"/>
                </a:lnTo>
                <a:close/>
              </a:path>
              <a:path w="685800" h="691515">
                <a:moveTo>
                  <a:pt x="500956" y="167030"/>
                </a:moveTo>
                <a:lnTo>
                  <a:pt x="480090" y="167030"/>
                </a:lnTo>
                <a:lnTo>
                  <a:pt x="480090" y="247662"/>
                </a:lnTo>
                <a:lnTo>
                  <a:pt x="432567" y="247662"/>
                </a:lnTo>
                <a:lnTo>
                  <a:pt x="388921" y="253695"/>
                </a:lnTo>
                <a:lnTo>
                  <a:pt x="353382" y="272148"/>
                </a:lnTo>
                <a:lnTo>
                  <a:pt x="328625" y="304182"/>
                </a:lnTo>
                <a:lnTo>
                  <a:pt x="319616" y="344131"/>
                </a:lnTo>
                <a:lnTo>
                  <a:pt x="319537" y="365010"/>
                </a:lnTo>
                <a:lnTo>
                  <a:pt x="324578" y="370776"/>
                </a:lnTo>
                <a:lnTo>
                  <a:pt x="379290" y="370776"/>
                </a:lnTo>
                <a:lnTo>
                  <a:pt x="385056" y="365734"/>
                </a:lnTo>
                <a:lnTo>
                  <a:pt x="385056" y="353491"/>
                </a:lnTo>
                <a:lnTo>
                  <a:pt x="380014" y="348462"/>
                </a:lnTo>
                <a:lnTo>
                  <a:pt x="341139" y="348462"/>
                </a:lnTo>
                <a:lnTo>
                  <a:pt x="341139" y="344131"/>
                </a:lnTo>
                <a:lnTo>
                  <a:pt x="349553" y="308104"/>
                </a:lnTo>
                <a:lnTo>
                  <a:pt x="371194" y="284292"/>
                </a:lnTo>
                <a:lnTo>
                  <a:pt x="400665" y="271144"/>
                </a:lnTo>
                <a:lnTo>
                  <a:pt x="432567" y="267106"/>
                </a:lnTo>
                <a:lnTo>
                  <a:pt x="495914" y="267106"/>
                </a:lnTo>
                <a:lnTo>
                  <a:pt x="500956" y="262775"/>
                </a:lnTo>
                <a:lnTo>
                  <a:pt x="500956" y="16703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6" name="object 6" descr=""/>
          <p:cNvGrpSpPr/>
          <p:nvPr/>
        </p:nvGrpSpPr>
        <p:grpSpPr>
          <a:xfrm>
            <a:off x="2524036" y="6838746"/>
            <a:ext cx="691515" cy="685800"/>
            <a:chOff x="2524036" y="6838746"/>
            <a:chExt cx="691515" cy="685800"/>
          </a:xfrm>
        </p:grpSpPr>
        <p:sp>
          <p:nvSpPr>
            <p:cNvPr id="7" name="object 7" descr=""/>
            <p:cNvSpPr/>
            <p:nvPr/>
          </p:nvSpPr>
          <p:spPr>
            <a:xfrm>
              <a:off x="2524023" y="6838759"/>
              <a:ext cx="691515" cy="685800"/>
            </a:xfrm>
            <a:custGeom>
              <a:avLst/>
              <a:gdLst/>
              <a:ahLst/>
              <a:cxnLst/>
              <a:rect l="l" t="t" r="r" b="b"/>
              <a:pathLst>
                <a:path w="691514" h="685800">
                  <a:moveTo>
                    <a:pt x="558698" y="221005"/>
                  </a:moveTo>
                  <a:lnTo>
                    <a:pt x="551599" y="185572"/>
                  </a:lnTo>
                  <a:lnTo>
                    <a:pt x="537095" y="163995"/>
                  </a:lnTo>
                  <a:lnTo>
                    <a:pt x="537095" y="221005"/>
                  </a:lnTo>
                  <a:lnTo>
                    <a:pt x="537095" y="469379"/>
                  </a:lnTo>
                  <a:lnTo>
                    <a:pt x="531660" y="496277"/>
                  </a:lnTo>
                  <a:lnTo>
                    <a:pt x="516839" y="518248"/>
                  </a:lnTo>
                  <a:lnTo>
                    <a:pt x="494880" y="533069"/>
                  </a:lnTo>
                  <a:lnTo>
                    <a:pt x="467982" y="538492"/>
                  </a:lnTo>
                  <a:lnTo>
                    <a:pt x="219595" y="538492"/>
                  </a:lnTo>
                  <a:lnTo>
                    <a:pt x="192697" y="533069"/>
                  </a:lnTo>
                  <a:lnTo>
                    <a:pt x="170726" y="518248"/>
                  </a:lnTo>
                  <a:lnTo>
                    <a:pt x="155905" y="496277"/>
                  </a:lnTo>
                  <a:lnTo>
                    <a:pt x="150482" y="469379"/>
                  </a:lnTo>
                  <a:lnTo>
                    <a:pt x="150482" y="221005"/>
                  </a:lnTo>
                  <a:lnTo>
                    <a:pt x="155905" y="194106"/>
                  </a:lnTo>
                  <a:lnTo>
                    <a:pt x="170726" y="172148"/>
                  </a:lnTo>
                  <a:lnTo>
                    <a:pt x="192697" y="157327"/>
                  </a:lnTo>
                  <a:lnTo>
                    <a:pt x="219595" y="151892"/>
                  </a:lnTo>
                  <a:lnTo>
                    <a:pt x="467982" y="151892"/>
                  </a:lnTo>
                  <a:lnTo>
                    <a:pt x="494880" y="157327"/>
                  </a:lnTo>
                  <a:lnTo>
                    <a:pt x="516839" y="172148"/>
                  </a:lnTo>
                  <a:lnTo>
                    <a:pt x="531660" y="194106"/>
                  </a:lnTo>
                  <a:lnTo>
                    <a:pt x="537095" y="221005"/>
                  </a:lnTo>
                  <a:lnTo>
                    <a:pt x="537095" y="163995"/>
                  </a:lnTo>
                  <a:lnTo>
                    <a:pt x="532231" y="156756"/>
                  </a:lnTo>
                  <a:lnTo>
                    <a:pt x="525005" y="151892"/>
                  </a:lnTo>
                  <a:lnTo>
                    <a:pt x="503415" y="137388"/>
                  </a:lnTo>
                  <a:lnTo>
                    <a:pt x="467982" y="130289"/>
                  </a:lnTo>
                  <a:lnTo>
                    <a:pt x="219595" y="130289"/>
                  </a:lnTo>
                  <a:lnTo>
                    <a:pt x="184150" y="137388"/>
                  </a:lnTo>
                  <a:lnTo>
                    <a:pt x="155333" y="156756"/>
                  </a:lnTo>
                  <a:lnTo>
                    <a:pt x="135966" y="185572"/>
                  </a:lnTo>
                  <a:lnTo>
                    <a:pt x="128879" y="221005"/>
                  </a:lnTo>
                  <a:lnTo>
                    <a:pt x="128879" y="469379"/>
                  </a:lnTo>
                  <a:lnTo>
                    <a:pt x="135966" y="504825"/>
                  </a:lnTo>
                  <a:lnTo>
                    <a:pt x="155333" y="533641"/>
                  </a:lnTo>
                  <a:lnTo>
                    <a:pt x="184150" y="553008"/>
                  </a:lnTo>
                  <a:lnTo>
                    <a:pt x="219595" y="560095"/>
                  </a:lnTo>
                  <a:lnTo>
                    <a:pt x="467982" y="560095"/>
                  </a:lnTo>
                  <a:lnTo>
                    <a:pt x="503415" y="553008"/>
                  </a:lnTo>
                  <a:lnTo>
                    <a:pt x="525005" y="538492"/>
                  </a:lnTo>
                  <a:lnTo>
                    <a:pt x="532231" y="533641"/>
                  </a:lnTo>
                  <a:lnTo>
                    <a:pt x="551599" y="504825"/>
                  </a:lnTo>
                  <a:lnTo>
                    <a:pt x="558698" y="469379"/>
                  </a:lnTo>
                  <a:lnTo>
                    <a:pt x="558698" y="221005"/>
                  </a:lnTo>
                  <a:close/>
                </a:path>
                <a:path w="691514" h="685800">
                  <a:moveTo>
                    <a:pt x="691159" y="345567"/>
                  </a:moveTo>
                  <a:lnTo>
                    <a:pt x="686892" y="291007"/>
                  </a:lnTo>
                  <a:lnTo>
                    <a:pt x="674293" y="238455"/>
                  </a:lnTo>
                  <a:lnTo>
                    <a:pt x="668832" y="225272"/>
                  </a:lnTo>
                  <a:lnTo>
                    <a:pt x="668832" y="345567"/>
                  </a:lnTo>
                  <a:lnTo>
                    <a:pt x="665314" y="393331"/>
                  </a:lnTo>
                  <a:lnTo>
                    <a:pt x="655091" y="438924"/>
                  </a:lnTo>
                  <a:lnTo>
                    <a:pt x="638657" y="481838"/>
                  </a:lnTo>
                  <a:lnTo>
                    <a:pt x="616508" y="521576"/>
                  </a:lnTo>
                  <a:lnTo>
                    <a:pt x="589178" y="557631"/>
                  </a:lnTo>
                  <a:lnTo>
                    <a:pt x="557149" y="589521"/>
                  </a:lnTo>
                  <a:lnTo>
                    <a:pt x="520915" y="616724"/>
                  </a:lnTo>
                  <a:lnTo>
                    <a:pt x="480999" y="638759"/>
                  </a:lnTo>
                  <a:lnTo>
                    <a:pt x="437908" y="655116"/>
                  </a:lnTo>
                  <a:lnTo>
                    <a:pt x="392112" y="665302"/>
                  </a:lnTo>
                  <a:lnTo>
                    <a:pt x="344144" y="668807"/>
                  </a:lnTo>
                  <a:lnTo>
                    <a:pt x="296379" y="665302"/>
                  </a:lnTo>
                  <a:lnTo>
                    <a:pt x="250786" y="655116"/>
                  </a:lnTo>
                  <a:lnTo>
                    <a:pt x="207860" y="638759"/>
                  </a:lnTo>
                  <a:lnTo>
                    <a:pt x="168122" y="616724"/>
                  </a:lnTo>
                  <a:lnTo>
                    <a:pt x="132054" y="589521"/>
                  </a:lnTo>
                  <a:lnTo>
                    <a:pt x="100177" y="557631"/>
                  </a:lnTo>
                  <a:lnTo>
                    <a:pt x="72961" y="521576"/>
                  </a:lnTo>
                  <a:lnTo>
                    <a:pt x="50927" y="481838"/>
                  </a:lnTo>
                  <a:lnTo>
                    <a:pt x="34569" y="438924"/>
                  </a:lnTo>
                  <a:lnTo>
                    <a:pt x="24384" y="393331"/>
                  </a:lnTo>
                  <a:lnTo>
                    <a:pt x="20878" y="345567"/>
                  </a:lnTo>
                  <a:lnTo>
                    <a:pt x="24384" y="297434"/>
                  </a:lnTo>
                  <a:lnTo>
                    <a:pt x="34569" y="251548"/>
                  </a:lnTo>
                  <a:lnTo>
                    <a:pt x="50927" y="208394"/>
                  </a:lnTo>
                  <a:lnTo>
                    <a:pt x="72961" y="168465"/>
                  </a:lnTo>
                  <a:lnTo>
                    <a:pt x="100177" y="132270"/>
                  </a:lnTo>
                  <a:lnTo>
                    <a:pt x="132054" y="100291"/>
                  </a:lnTo>
                  <a:lnTo>
                    <a:pt x="168122" y="73012"/>
                  </a:lnTo>
                  <a:lnTo>
                    <a:pt x="207860" y="50939"/>
                  </a:lnTo>
                  <a:lnTo>
                    <a:pt x="250786" y="34569"/>
                  </a:lnTo>
                  <a:lnTo>
                    <a:pt x="296379" y="24384"/>
                  </a:lnTo>
                  <a:lnTo>
                    <a:pt x="344144" y="20878"/>
                  </a:lnTo>
                  <a:lnTo>
                    <a:pt x="392112" y="24384"/>
                  </a:lnTo>
                  <a:lnTo>
                    <a:pt x="437908" y="34569"/>
                  </a:lnTo>
                  <a:lnTo>
                    <a:pt x="480999" y="50939"/>
                  </a:lnTo>
                  <a:lnTo>
                    <a:pt x="520915" y="73012"/>
                  </a:lnTo>
                  <a:lnTo>
                    <a:pt x="557149" y="100291"/>
                  </a:lnTo>
                  <a:lnTo>
                    <a:pt x="589178" y="132270"/>
                  </a:lnTo>
                  <a:lnTo>
                    <a:pt x="616508" y="168465"/>
                  </a:lnTo>
                  <a:lnTo>
                    <a:pt x="638657" y="208394"/>
                  </a:lnTo>
                  <a:lnTo>
                    <a:pt x="655091" y="251548"/>
                  </a:lnTo>
                  <a:lnTo>
                    <a:pt x="665314" y="297434"/>
                  </a:lnTo>
                  <a:lnTo>
                    <a:pt x="668832" y="345567"/>
                  </a:lnTo>
                  <a:lnTo>
                    <a:pt x="668832" y="225272"/>
                  </a:lnTo>
                  <a:lnTo>
                    <a:pt x="653681" y="188696"/>
                  </a:lnTo>
                  <a:lnTo>
                    <a:pt x="625360" y="142544"/>
                  </a:lnTo>
                  <a:lnTo>
                    <a:pt x="589635" y="100787"/>
                  </a:lnTo>
                  <a:lnTo>
                    <a:pt x="548220" y="65138"/>
                  </a:lnTo>
                  <a:lnTo>
                    <a:pt x="502246" y="36995"/>
                  </a:lnTo>
                  <a:lnTo>
                    <a:pt x="462902" y="20878"/>
                  </a:lnTo>
                  <a:lnTo>
                    <a:pt x="452488" y="16598"/>
                  </a:lnTo>
                  <a:lnTo>
                    <a:pt x="399757" y="4191"/>
                  </a:lnTo>
                  <a:lnTo>
                    <a:pt x="344855" y="0"/>
                  </a:lnTo>
                  <a:lnTo>
                    <a:pt x="290664" y="4191"/>
                  </a:lnTo>
                  <a:lnTo>
                    <a:pt x="238366" y="16598"/>
                  </a:lnTo>
                  <a:lnTo>
                    <a:pt x="188836" y="36995"/>
                  </a:lnTo>
                  <a:lnTo>
                    <a:pt x="142925" y="65138"/>
                  </a:lnTo>
                  <a:lnTo>
                    <a:pt x="101511" y="100787"/>
                  </a:lnTo>
                  <a:lnTo>
                    <a:pt x="65798" y="142544"/>
                  </a:lnTo>
                  <a:lnTo>
                    <a:pt x="37477" y="188696"/>
                  </a:lnTo>
                  <a:lnTo>
                    <a:pt x="16865" y="238455"/>
                  </a:lnTo>
                  <a:lnTo>
                    <a:pt x="4267" y="291007"/>
                  </a:lnTo>
                  <a:lnTo>
                    <a:pt x="0" y="345567"/>
                  </a:lnTo>
                  <a:lnTo>
                    <a:pt x="4267" y="399757"/>
                  </a:lnTo>
                  <a:lnTo>
                    <a:pt x="16865" y="452043"/>
                  </a:lnTo>
                  <a:lnTo>
                    <a:pt x="37477" y="501573"/>
                  </a:lnTo>
                  <a:lnTo>
                    <a:pt x="65798" y="547484"/>
                  </a:lnTo>
                  <a:lnTo>
                    <a:pt x="101511" y="588899"/>
                  </a:lnTo>
                  <a:lnTo>
                    <a:pt x="142925" y="624878"/>
                  </a:lnTo>
                  <a:lnTo>
                    <a:pt x="188836" y="653237"/>
                  </a:lnTo>
                  <a:lnTo>
                    <a:pt x="238366" y="673747"/>
                  </a:lnTo>
                  <a:lnTo>
                    <a:pt x="288937" y="685800"/>
                  </a:lnTo>
                  <a:lnTo>
                    <a:pt x="399402" y="685800"/>
                  </a:lnTo>
                  <a:lnTo>
                    <a:pt x="464947" y="668807"/>
                  </a:lnTo>
                  <a:lnTo>
                    <a:pt x="518033" y="644652"/>
                  </a:lnTo>
                  <a:lnTo>
                    <a:pt x="555459" y="619404"/>
                  </a:lnTo>
                  <a:lnTo>
                    <a:pt x="589635" y="588899"/>
                  </a:lnTo>
                  <a:lnTo>
                    <a:pt x="625360" y="547484"/>
                  </a:lnTo>
                  <a:lnTo>
                    <a:pt x="653681" y="501573"/>
                  </a:lnTo>
                  <a:lnTo>
                    <a:pt x="674293" y="452043"/>
                  </a:lnTo>
                  <a:lnTo>
                    <a:pt x="686892" y="399757"/>
                  </a:lnTo>
                  <a:lnTo>
                    <a:pt x="691159" y="34556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8" name="object 8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757297" y="7025208"/>
              <a:ext cx="257022" cy="272135"/>
            </a:xfrm>
            <a:prstGeom prst="rect">
              <a:avLst/>
            </a:prstGeom>
          </p:spPr>
        </p:pic>
      </p:grpSp>
      <p:grpSp>
        <p:nvGrpSpPr>
          <p:cNvPr id="9" name="object 9" descr=""/>
          <p:cNvGrpSpPr/>
          <p:nvPr/>
        </p:nvGrpSpPr>
        <p:grpSpPr>
          <a:xfrm>
            <a:off x="3421875" y="6838746"/>
            <a:ext cx="691515" cy="685800"/>
            <a:chOff x="3421875" y="6838746"/>
            <a:chExt cx="691515" cy="685800"/>
          </a:xfrm>
        </p:grpSpPr>
        <p:sp>
          <p:nvSpPr>
            <p:cNvPr id="10" name="object 10" descr=""/>
            <p:cNvSpPr/>
            <p:nvPr/>
          </p:nvSpPr>
          <p:spPr>
            <a:xfrm>
              <a:off x="3421875" y="6838746"/>
              <a:ext cx="691515" cy="685800"/>
            </a:xfrm>
            <a:custGeom>
              <a:avLst/>
              <a:gdLst/>
              <a:ahLst/>
              <a:cxnLst/>
              <a:rect l="l" t="t" r="r" b="b"/>
              <a:pathLst>
                <a:path w="691514" h="685800">
                  <a:moveTo>
                    <a:pt x="344855" y="0"/>
                  </a:moveTo>
                  <a:lnTo>
                    <a:pt x="290655" y="4192"/>
                  </a:lnTo>
                  <a:lnTo>
                    <a:pt x="238357" y="16607"/>
                  </a:lnTo>
                  <a:lnTo>
                    <a:pt x="188825" y="37005"/>
                  </a:lnTo>
                  <a:lnTo>
                    <a:pt x="142922" y="65145"/>
                  </a:lnTo>
                  <a:lnTo>
                    <a:pt x="101511" y="100787"/>
                  </a:lnTo>
                  <a:lnTo>
                    <a:pt x="65794" y="142552"/>
                  </a:lnTo>
                  <a:lnTo>
                    <a:pt x="37474" y="188708"/>
                  </a:lnTo>
                  <a:lnTo>
                    <a:pt x="16862" y="238461"/>
                  </a:lnTo>
                  <a:lnTo>
                    <a:pt x="4267" y="291012"/>
                  </a:lnTo>
                  <a:lnTo>
                    <a:pt x="0" y="345566"/>
                  </a:lnTo>
                  <a:lnTo>
                    <a:pt x="4267" y="399761"/>
                  </a:lnTo>
                  <a:lnTo>
                    <a:pt x="16862" y="452055"/>
                  </a:lnTo>
                  <a:lnTo>
                    <a:pt x="37474" y="501585"/>
                  </a:lnTo>
                  <a:lnTo>
                    <a:pt x="65794" y="547488"/>
                  </a:lnTo>
                  <a:lnTo>
                    <a:pt x="101511" y="588898"/>
                  </a:lnTo>
                  <a:lnTo>
                    <a:pt x="142922" y="624888"/>
                  </a:lnTo>
                  <a:lnTo>
                    <a:pt x="188825" y="653242"/>
                  </a:lnTo>
                  <a:lnTo>
                    <a:pt x="238357" y="673752"/>
                  </a:lnTo>
                  <a:lnTo>
                    <a:pt x="288929" y="685799"/>
                  </a:lnTo>
                  <a:lnTo>
                    <a:pt x="399393" y="685799"/>
                  </a:lnTo>
                  <a:lnTo>
                    <a:pt x="435196" y="678810"/>
                  </a:lnTo>
                  <a:lnTo>
                    <a:pt x="464940" y="668807"/>
                  </a:lnTo>
                  <a:lnTo>
                    <a:pt x="344855" y="668807"/>
                  </a:lnTo>
                  <a:lnTo>
                    <a:pt x="297082" y="665302"/>
                  </a:lnTo>
                  <a:lnTo>
                    <a:pt x="251487" y="655122"/>
                  </a:lnTo>
                  <a:lnTo>
                    <a:pt x="208568" y="638767"/>
                  </a:lnTo>
                  <a:lnTo>
                    <a:pt x="168827" y="616735"/>
                  </a:lnTo>
                  <a:lnTo>
                    <a:pt x="132763" y="589527"/>
                  </a:lnTo>
                  <a:lnTo>
                    <a:pt x="100876" y="557642"/>
                  </a:lnTo>
                  <a:lnTo>
                    <a:pt x="73666" y="521581"/>
                  </a:lnTo>
                  <a:lnTo>
                    <a:pt x="51632" y="481843"/>
                  </a:lnTo>
                  <a:lnTo>
                    <a:pt x="35275" y="438928"/>
                  </a:lnTo>
                  <a:lnTo>
                    <a:pt x="25094" y="393336"/>
                  </a:lnTo>
                  <a:lnTo>
                    <a:pt x="21589" y="345566"/>
                  </a:lnTo>
                  <a:lnTo>
                    <a:pt x="25094" y="297437"/>
                  </a:lnTo>
                  <a:lnTo>
                    <a:pt x="35275" y="251550"/>
                  </a:lnTo>
                  <a:lnTo>
                    <a:pt x="51632" y="208399"/>
                  </a:lnTo>
                  <a:lnTo>
                    <a:pt x="73666" y="168477"/>
                  </a:lnTo>
                  <a:lnTo>
                    <a:pt x="100876" y="132278"/>
                  </a:lnTo>
                  <a:lnTo>
                    <a:pt x="132763" y="100294"/>
                  </a:lnTo>
                  <a:lnTo>
                    <a:pt x="168827" y="73020"/>
                  </a:lnTo>
                  <a:lnTo>
                    <a:pt x="208568" y="50948"/>
                  </a:lnTo>
                  <a:lnTo>
                    <a:pt x="251487" y="34571"/>
                  </a:lnTo>
                  <a:lnTo>
                    <a:pt x="297082" y="24384"/>
                  </a:lnTo>
                  <a:lnTo>
                    <a:pt x="344855" y="20878"/>
                  </a:lnTo>
                  <a:lnTo>
                    <a:pt x="462896" y="20878"/>
                  </a:lnTo>
                  <a:lnTo>
                    <a:pt x="452479" y="16607"/>
                  </a:lnTo>
                  <a:lnTo>
                    <a:pt x="399756" y="4192"/>
                  </a:lnTo>
                  <a:lnTo>
                    <a:pt x="344855" y="0"/>
                  </a:lnTo>
                  <a:close/>
                </a:path>
                <a:path w="691514" h="685800">
                  <a:moveTo>
                    <a:pt x="462896" y="20878"/>
                  </a:moveTo>
                  <a:lnTo>
                    <a:pt x="344855" y="20878"/>
                  </a:lnTo>
                  <a:lnTo>
                    <a:pt x="392985" y="24384"/>
                  </a:lnTo>
                  <a:lnTo>
                    <a:pt x="438873" y="34571"/>
                  </a:lnTo>
                  <a:lnTo>
                    <a:pt x="482025" y="50948"/>
                  </a:lnTo>
                  <a:lnTo>
                    <a:pt x="521949" y="73020"/>
                  </a:lnTo>
                  <a:lnTo>
                    <a:pt x="558149" y="100294"/>
                  </a:lnTo>
                  <a:lnTo>
                    <a:pt x="590135" y="132278"/>
                  </a:lnTo>
                  <a:lnTo>
                    <a:pt x="617411" y="168477"/>
                  </a:lnTo>
                  <a:lnTo>
                    <a:pt x="639484" y="208399"/>
                  </a:lnTo>
                  <a:lnTo>
                    <a:pt x="655862" y="251550"/>
                  </a:lnTo>
                  <a:lnTo>
                    <a:pt x="666050" y="297437"/>
                  </a:lnTo>
                  <a:lnTo>
                    <a:pt x="669556" y="345566"/>
                  </a:lnTo>
                  <a:lnTo>
                    <a:pt x="666018" y="393336"/>
                  </a:lnTo>
                  <a:lnTo>
                    <a:pt x="655746" y="438928"/>
                  </a:lnTo>
                  <a:lnTo>
                    <a:pt x="639251" y="481843"/>
                  </a:lnTo>
                  <a:lnTo>
                    <a:pt x="617048" y="521581"/>
                  </a:lnTo>
                  <a:lnTo>
                    <a:pt x="589649" y="557642"/>
                  </a:lnTo>
                  <a:lnTo>
                    <a:pt x="557567" y="589527"/>
                  </a:lnTo>
                  <a:lnTo>
                    <a:pt x="521315" y="616735"/>
                  </a:lnTo>
                  <a:lnTo>
                    <a:pt x="481404" y="638767"/>
                  </a:lnTo>
                  <a:lnTo>
                    <a:pt x="438349" y="655122"/>
                  </a:lnTo>
                  <a:lnTo>
                    <a:pt x="392662" y="665302"/>
                  </a:lnTo>
                  <a:lnTo>
                    <a:pt x="344855" y="668807"/>
                  </a:lnTo>
                  <a:lnTo>
                    <a:pt x="464940" y="668807"/>
                  </a:lnTo>
                  <a:lnTo>
                    <a:pt x="518015" y="644652"/>
                  </a:lnTo>
                  <a:lnTo>
                    <a:pt x="555454" y="619415"/>
                  </a:lnTo>
                  <a:lnTo>
                    <a:pt x="589635" y="588898"/>
                  </a:lnTo>
                  <a:lnTo>
                    <a:pt x="625353" y="547488"/>
                  </a:lnTo>
                  <a:lnTo>
                    <a:pt x="653676" y="501585"/>
                  </a:lnTo>
                  <a:lnTo>
                    <a:pt x="674292" y="452055"/>
                  </a:lnTo>
                  <a:lnTo>
                    <a:pt x="686890" y="399761"/>
                  </a:lnTo>
                  <a:lnTo>
                    <a:pt x="691159" y="345566"/>
                  </a:lnTo>
                  <a:lnTo>
                    <a:pt x="686890" y="291012"/>
                  </a:lnTo>
                  <a:lnTo>
                    <a:pt x="674292" y="238461"/>
                  </a:lnTo>
                  <a:lnTo>
                    <a:pt x="653676" y="188708"/>
                  </a:lnTo>
                  <a:lnTo>
                    <a:pt x="625353" y="142552"/>
                  </a:lnTo>
                  <a:lnTo>
                    <a:pt x="589635" y="100787"/>
                  </a:lnTo>
                  <a:lnTo>
                    <a:pt x="548213" y="65145"/>
                  </a:lnTo>
                  <a:lnTo>
                    <a:pt x="502229" y="37005"/>
                  </a:lnTo>
                  <a:lnTo>
                    <a:pt x="462896" y="20878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1" name="object 11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3580981" y="7115911"/>
              <a:ext cx="95034" cy="241185"/>
            </a:xfrm>
            <a:prstGeom prst="rect">
              <a:avLst/>
            </a:prstGeom>
          </p:spPr>
        </p:pic>
        <p:pic>
          <p:nvPicPr>
            <p:cNvPr id="12" name="object 12" descr="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3566579" y="6984885"/>
              <a:ext cx="109435" cy="109435"/>
            </a:xfrm>
            <a:prstGeom prst="rect">
              <a:avLst/>
            </a:prstGeom>
          </p:spPr>
        </p:pic>
        <p:sp>
          <p:nvSpPr>
            <p:cNvPr id="13" name="object 13" descr=""/>
            <p:cNvSpPr/>
            <p:nvPr/>
          </p:nvSpPr>
          <p:spPr>
            <a:xfrm>
              <a:off x="3725697" y="7115911"/>
              <a:ext cx="255904" cy="241300"/>
            </a:xfrm>
            <a:custGeom>
              <a:avLst/>
              <a:gdLst/>
              <a:ahLst/>
              <a:cxnLst/>
              <a:rect l="l" t="t" r="r" b="b"/>
              <a:pathLst>
                <a:path w="255904" h="241300">
                  <a:moveTo>
                    <a:pt x="141820" y="0"/>
                  </a:moveTo>
                  <a:lnTo>
                    <a:pt x="125884" y="956"/>
                  </a:lnTo>
                  <a:lnTo>
                    <a:pt x="110416" y="3870"/>
                  </a:lnTo>
                  <a:lnTo>
                    <a:pt x="95354" y="8808"/>
                  </a:lnTo>
                  <a:lnTo>
                    <a:pt x="80632" y="15836"/>
                  </a:lnTo>
                  <a:lnTo>
                    <a:pt x="80632" y="5041"/>
                  </a:lnTo>
                  <a:lnTo>
                    <a:pt x="76314" y="0"/>
                  </a:lnTo>
                  <a:lnTo>
                    <a:pt x="11518" y="0"/>
                  </a:lnTo>
                  <a:lnTo>
                    <a:pt x="5753" y="0"/>
                  </a:lnTo>
                  <a:lnTo>
                    <a:pt x="0" y="4318"/>
                  </a:lnTo>
                  <a:lnTo>
                    <a:pt x="0" y="235419"/>
                  </a:lnTo>
                  <a:lnTo>
                    <a:pt x="5041" y="241185"/>
                  </a:lnTo>
                  <a:lnTo>
                    <a:pt x="89992" y="241185"/>
                  </a:lnTo>
                  <a:lnTo>
                    <a:pt x="95745" y="236143"/>
                  </a:lnTo>
                  <a:lnTo>
                    <a:pt x="95745" y="151193"/>
                  </a:lnTo>
                  <a:lnTo>
                    <a:pt x="97084" y="131483"/>
                  </a:lnTo>
                  <a:lnTo>
                    <a:pt x="102138" y="113393"/>
                  </a:lnTo>
                  <a:lnTo>
                    <a:pt x="112456" y="100163"/>
                  </a:lnTo>
                  <a:lnTo>
                    <a:pt x="129590" y="95034"/>
                  </a:lnTo>
                  <a:lnTo>
                    <a:pt x="142220" y="97925"/>
                  </a:lnTo>
                  <a:lnTo>
                    <a:pt x="151277" y="105743"/>
                  </a:lnTo>
                  <a:lnTo>
                    <a:pt x="157231" y="117204"/>
                  </a:lnTo>
                  <a:lnTo>
                    <a:pt x="160553" y="131025"/>
                  </a:lnTo>
                  <a:lnTo>
                    <a:pt x="161264" y="136791"/>
                  </a:lnTo>
                  <a:lnTo>
                    <a:pt x="165582" y="140385"/>
                  </a:lnTo>
                  <a:lnTo>
                    <a:pt x="177101" y="140385"/>
                  </a:lnTo>
                  <a:lnTo>
                    <a:pt x="182143" y="134632"/>
                  </a:lnTo>
                  <a:lnTo>
                    <a:pt x="180708" y="128866"/>
                  </a:lnTo>
                  <a:lnTo>
                    <a:pt x="174520" y="105021"/>
                  </a:lnTo>
                  <a:lnTo>
                    <a:pt x="163607" y="87652"/>
                  </a:lnTo>
                  <a:lnTo>
                    <a:pt x="148104" y="77031"/>
                  </a:lnTo>
                  <a:lnTo>
                    <a:pt x="128143" y="73431"/>
                  </a:lnTo>
                  <a:lnTo>
                    <a:pt x="104715" y="78696"/>
                  </a:lnTo>
                  <a:lnTo>
                    <a:pt x="87561" y="93953"/>
                  </a:lnTo>
                  <a:lnTo>
                    <a:pt x="77020" y="118388"/>
                  </a:lnTo>
                  <a:lnTo>
                    <a:pt x="73431" y="151193"/>
                  </a:lnTo>
                  <a:lnTo>
                    <a:pt x="73431" y="218147"/>
                  </a:lnTo>
                  <a:lnTo>
                    <a:pt x="21590" y="218147"/>
                  </a:lnTo>
                  <a:lnTo>
                    <a:pt x="21590" y="22313"/>
                  </a:lnTo>
                  <a:lnTo>
                    <a:pt x="58318" y="22313"/>
                  </a:lnTo>
                  <a:lnTo>
                    <a:pt x="58318" y="39598"/>
                  </a:lnTo>
                  <a:lnTo>
                    <a:pt x="59029" y="43205"/>
                  </a:lnTo>
                  <a:lnTo>
                    <a:pt x="61912" y="45364"/>
                  </a:lnTo>
                  <a:lnTo>
                    <a:pt x="66230" y="46799"/>
                  </a:lnTo>
                  <a:lnTo>
                    <a:pt x="70548" y="46799"/>
                  </a:lnTo>
                  <a:lnTo>
                    <a:pt x="74866" y="45364"/>
                  </a:lnTo>
                  <a:lnTo>
                    <a:pt x="89671" y="35381"/>
                  </a:lnTo>
                  <a:lnTo>
                    <a:pt x="105825" y="28167"/>
                  </a:lnTo>
                  <a:lnTo>
                    <a:pt x="123061" y="23788"/>
                  </a:lnTo>
                  <a:lnTo>
                    <a:pt x="141109" y="22313"/>
                  </a:lnTo>
                  <a:lnTo>
                    <a:pt x="181819" y="31448"/>
                  </a:lnTo>
                  <a:lnTo>
                    <a:pt x="210312" y="55432"/>
                  </a:lnTo>
                  <a:lnTo>
                    <a:pt x="227059" y="89136"/>
                  </a:lnTo>
                  <a:lnTo>
                    <a:pt x="232537" y="127431"/>
                  </a:lnTo>
                  <a:lnTo>
                    <a:pt x="232537" y="218147"/>
                  </a:lnTo>
                  <a:lnTo>
                    <a:pt x="180708" y="218147"/>
                  </a:lnTo>
                  <a:lnTo>
                    <a:pt x="180708" y="176390"/>
                  </a:lnTo>
                  <a:lnTo>
                    <a:pt x="176377" y="172059"/>
                  </a:lnTo>
                  <a:lnTo>
                    <a:pt x="164858" y="172059"/>
                  </a:lnTo>
                  <a:lnTo>
                    <a:pt x="160553" y="176390"/>
                  </a:lnTo>
                  <a:lnTo>
                    <a:pt x="160553" y="234708"/>
                  </a:lnTo>
                  <a:lnTo>
                    <a:pt x="164858" y="239737"/>
                  </a:lnTo>
                  <a:lnTo>
                    <a:pt x="250532" y="239737"/>
                  </a:lnTo>
                  <a:lnTo>
                    <a:pt x="255574" y="235419"/>
                  </a:lnTo>
                  <a:lnTo>
                    <a:pt x="255574" y="125996"/>
                  </a:lnTo>
                  <a:lnTo>
                    <a:pt x="247318" y="74720"/>
                  </a:lnTo>
                  <a:lnTo>
                    <a:pt x="224077" y="34918"/>
                  </a:lnTo>
                  <a:lnTo>
                    <a:pt x="188146" y="9157"/>
                  </a:lnTo>
                  <a:lnTo>
                    <a:pt x="14182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4" name="object 14" descr=""/>
          <p:cNvSpPr/>
          <p:nvPr/>
        </p:nvSpPr>
        <p:spPr>
          <a:xfrm>
            <a:off x="1624037" y="4315040"/>
            <a:ext cx="5187950" cy="28575"/>
          </a:xfrm>
          <a:custGeom>
            <a:avLst/>
            <a:gdLst/>
            <a:ahLst/>
            <a:cxnLst/>
            <a:rect l="l" t="t" r="r" b="b"/>
            <a:pathLst>
              <a:path w="5187950" h="28575">
                <a:moveTo>
                  <a:pt x="5187632" y="0"/>
                </a:moveTo>
                <a:lnTo>
                  <a:pt x="0" y="0"/>
                </a:lnTo>
                <a:lnTo>
                  <a:pt x="0" y="28575"/>
                </a:lnTo>
                <a:lnTo>
                  <a:pt x="5187632" y="28575"/>
                </a:lnTo>
                <a:lnTo>
                  <a:pt x="5187632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6978"/>
          </a:xfrm>
          <a:prstGeom prst="rect">
            <a:avLst/>
          </a:prstGeom>
        </p:spPr>
      </p:pic>
      <p:sp>
        <p:nvSpPr>
          <p:cNvPr id="3" name="object 3" descr=""/>
          <p:cNvSpPr txBox="1"/>
          <p:nvPr/>
        </p:nvSpPr>
        <p:spPr>
          <a:xfrm>
            <a:off x="1954860" y="3162275"/>
            <a:ext cx="6323330" cy="201422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01200"/>
              </a:lnSpc>
              <a:spcBef>
                <a:spcPts val="95"/>
              </a:spcBef>
            </a:pPr>
            <a:r>
              <a:rPr dirty="0" sz="2150" spc="-204" b="1">
                <a:solidFill>
                  <a:srgbClr val="FFFFFF"/>
                </a:solidFill>
                <a:latin typeface="Verdana"/>
                <a:cs typeface="Verdana"/>
              </a:rPr>
              <a:t>3-</a:t>
            </a:r>
            <a:r>
              <a:rPr dirty="0" sz="2150" spc="-35" b="1">
                <a:solidFill>
                  <a:srgbClr val="FFFFFF"/>
                </a:solidFill>
                <a:latin typeface="Verdana"/>
                <a:cs typeface="Verdana"/>
              </a:rPr>
              <a:t>phase</a:t>
            </a:r>
            <a:r>
              <a:rPr dirty="0" sz="2150" spc="-70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150" spc="-35" b="1">
                <a:solidFill>
                  <a:srgbClr val="FFFFFF"/>
                </a:solidFill>
                <a:latin typeface="Verdana"/>
                <a:cs typeface="Verdana"/>
              </a:rPr>
              <a:t>electrical</a:t>
            </a:r>
            <a:r>
              <a:rPr dirty="0" sz="2150" spc="-65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150" spc="-60" b="1">
                <a:solidFill>
                  <a:srgbClr val="FFFFFF"/>
                </a:solidFill>
                <a:latin typeface="Verdana"/>
                <a:cs typeface="Verdana"/>
              </a:rPr>
              <a:t>motors</a:t>
            </a:r>
            <a:r>
              <a:rPr dirty="0" sz="2150" spc="-130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150" spc="-25">
                <a:solidFill>
                  <a:srgbClr val="FFFFFF"/>
                </a:solidFill>
                <a:latin typeface="Verdana"/>
                <a:cs typeface="Verdana"/>
              </a:rPr>
              <a:t>are</a:t>
            </a:r>
            <a:r>
              <a:rPr dirty="0" sz="2150" spc="-15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150">
                <a:solidFill>
                  <a:srgbClr val="FFFFFF"/>
                </a:solidFill>
                <a:latin typeface="Verdana"/>
                <a:cs typeface="Verdana"/>
              </a:rPr>
              <a:t>widely</a:t>
            </a:r>
            <a:r>
              <a:rPr dirty="0" sz="2150" spc="-15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150" spc="50">
                <a:solidFill>
                  <a:srgbClr val="FFFFFF"/>
                </a:solidFill>
                <a:latin typeface="Verdana"/>
                <a:cs typeface="Verdana"/>
              </a:rPr>
              <a:t>used</a:t>
            </a:r>
            <a:r>
              <a:rPr dirty="0" sz="2150" spc="-15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150" spc="-25">
                <a:solidFill>
                  <a:srgbClr val="FFFFFF"/>
                </a:solidFill>
                <a:latin typeface="Verdana"/>
                <a:cs typeface="Verdana"/>
              </a:rPr>
              <a:t>in </a:t>
            </a:r>
            <a:r>
              <a:rPr dirty="0" sz="2150">
                <a:solidFill>
                  <a:srgbClr val="FFFFFF"/>
                </a:solidFill>
                <a:latin typeface="Verdana"/>
                <a:cs typeface="Verdana"/>
              </a:rPr>
              <a:t>industrial</a:t>
            </a:r>
            <a:r>
              <a:rPr dirty="0" sz="2150" spc="-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150">
                <a:solidFill>
                  <a:srgbClr val="FFFFFF"/>
                </a:solidFill>
                <a:latin typeface="Verdana"/>
                <a:cs typeface="Verdana"/>
              </a:rPr>
              <a:t>applications</a:t>
            </a:r>
            <a:r>
              <a:rPr dirty="0" sz="2150" spc="-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150" spc="75">
                <a:solidFill>
                  <a:srgbClr val="FFFFFF"/>
                </a:solidFill>
                <a:latin typeface="Verdana"/>
                <a:cs typeface="Verdana"/>
              </a:rPr>
              <a:t>due</a:t>
            </a:r>
            <a:r>
              <a:rPr dirty="0" sz="2150" spc="-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150">
                <a:solidFill>
                  <a:srgbClr val="FFFFFF"/>
                </a:solidFill>
                <a:latin typeface="Verdana"/>
                <a:cs typeface="Verdana"/>
              </a:rPr>
              <a:t>to</a:t>
            </a:r>
            <a:r>
              <a:rPr dirty="0" sz="2150" spc="-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150">
                <a:solidFill>
                  <a:srgbClr val="FFFFFF"/>
                </a:solidFill>
                <a:latin typeface="Verdana"/>
                <a:cs typeface="Verdana"/>
              </a:rPr>
              <a:t>their</a:t>
            </a:r>
            <a:r>
              <a:rPr dirty="0" sz="2150" spc="-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150" spc="-10">
                <a:solidFill>
                  <a:srgbClr val="FFFFFF"/>
                </a:solidFill>
                <a:latin typeface="Verdana"/>
                <a:cs typeface="Verdana"/>
              </a:rPr>
              <a:t>efﬁciency </a:t>
            </a:r>
            <a:r>
              <a:rPr dirty="0" sz="2150" spc="75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dirty="0" sz="2150" spc="-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150" spc="-45">
                <a:solidFill>
                  <a:srgbClr val="FFFFFF"/>
                </a:solidFill>
                <a:latin typeface="Verdana"/>
                <a:cs typeface="Verdana"/>
              </a:rPr>
              <a:t>reliability.</a:t>
            </a:r>
            <a:r>
              <a:rPr dirty="0" sz="2150" spc="-5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150" spc="-20">
                <a:solidFill>
                  <a:srgbClr val="FFFFFF"/>
                </a:solidFill>
                <a:latin typeface="Verdana"/>
                <a:cs typeface="Verdana"/>
              </a:rPr>
              <a:t>This</a:t>
            </a:r>
            <a:r>
              <a:rPr dirty="0" sz="2150" spc="-5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150">
                <a:solidFill>
                  <a:srgbClr val="FFFFFF"/>
                </a:solidFill>
                <a:latin typeface="Verdana"/>
                <a:cs typeface="Verdana"/>
              </a:rPr>
              <a:t>presentation</a:t>
            </a:r>
            <a:r>
              <a:rPr dirty="0" sz="2150" spc="-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150" spc="-10">
                <a:solidFill>
                  <a:srgbClr val="FFFFFF"/>
                </a:solidFill>
                <a:latin typeface="Verdana"/>
                <a:cs typeface="Verdana"/>
              </a:rPr>
              <a:t>explores </a:t>
            </a:r>
            <a:r>
              <a:rPr dirty="0" sz="2150" spc="-30" b="1">
                <a:solidFill>
                  <a:srgbClr val="FFFFFF"/>
                </a:solidFill>
                <a:latin typeface="Verdana"/>
                <a:cs typeface="Verdana"/>
              </a:rPr>
              <a:t>advanced</a:t>
            </a:r>
            <a:r>
              <a:rPr dirty="0" sz="2150" spc="-90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150" spc="-45" b="1">
                <a:solidFill>
                  <a:srgbClr val="FFFFFF"/>
                </a:solidFill>
                <a:latin typeface="Verdana"/>
                <a:cs typeface="Verdana"/>
              </a:rPr>
              <a:t>maintenance</a:t>
            </a:r>
            <a:r>
              <a:rPr dirty="0" sz="2150" spc="-145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150" spc="75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dirty="0" sz="2150" spc="-17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150" spc="-10" b="1">
                <a:solidFill>
                  <a:srgbClr val="FFFFFF"/>
                </a:solidFill>
                <a:latin typeface="Verdana"/>
                <a:cs typeface="Verdana"/>
              </a:rPr>
              <a:t>repair </a:t>
            </a:r>
            <a:r>
              <a:rPr dirty="0" sz="2150" spc="-40" b="1">
                <a:solidFill>
                  <a:srgbClr val="FFFFFF"/>
                </a:solidFill>
                <a:latin typeface="Verdana"/>
                <a:cs typeface="Verdana"/>
              </a:rPr>
              <a:t>techniques</a:t>
            </a:r>
            <a:r>
              <a:rPr dirty="0" sz="2150" spc="-114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150">
                <a:solidFill>
                  <a:srgbClr val="FFFFFF"/>
                </a:solidFill>
                <a:latin typeface="Verdana"/>
                <a:cs typeface="Verdana"/>
              </a:rPr>
              <a:t>to</a:t>
            </a:r>
            <a:r>
              <a:rPr dirty="0" sz="2150" spc="-14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150" spc="50">
                <a:solidFill>
                  <a:srgbClr val="FFFFFF"/>
                </a:solidFill>
                <a:latin typeface="Verdana"/>
                <a:cs typeface="Verdana"/>
              </a:rPr>
              <a:t>optimize</a:t>
            </a:r>
            <a:r>
              <a:rPr dirty="0" sz="2150" spc="-1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150">
                <a:solidFill>
                  <a:srgbClr val="FFFFFF"/>
                </a:solidFill>
                <a:latin typeface="Verdana"/>
                <a:cs typeface="Verdana"/>
              </a:rPr>
              <a:t>their</a:t>
            </a:r>
            <a:r>
              <a:rPr dirty="0" sz="2150" spc="-14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150" spc="-10">
                <a:solidFill>
                  <a:srgbClr val="FFFFFF"/>
                </a:solidFill>
                <a:latin typeface="Verdana"/>
                <a:cs typeface="Verdana"/>
              </a:rPr>
              <a:t>performance, </a:t>
            </a:r>
            <a:r>
              <a:rPr dirty="0" sz="2150">
                <a:solidFill>
                  <a:srgbClr val="FFFFFF"/>
                </a:solidFill>
                <a:latin typeface="Verdana"/>
                <a:cs typeface="Verdana"/>
              </a:rPr>
              <a:t>ensuring</a:t>
            </a:r>
            <a:r>
              <a:rPr dirty="0" sz="2150" spc="-7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150">
                <a:solidFill>
                  <a:srgbClr val="FFFFFF"/>
                </a:solidFill>
                <a:latin typeface="Verdana"/>
                <a:cs typeface="Verdana"/>
              </a:rPr>
              <a:t>longevity</a:t>
            </a:r>
            <a:r>
              <a:rPr dirty="0" sz="2150" spc="-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150" spc="75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dirty="0" sz="2150" spc="-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150" spc="55">
                <a:solidFill>
                  <a:srgbClr val="FFFFFF"/>
                </a:solidFill>
                <a:latin typeface="Verdana"/>
                <a:cs typeface="Verdana"/>
              </a:rPr>
              <a:t>reduced</a:t>
            </a:r>
            <a:r>
              <a:rPr dirty="0" sz="2150" spc="-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150" spc="-10">
                <a:solidFill>
                  <a:srgbClr val="FFFFFF"/>
                </a:solidFill>
                <a:latin typeface="Verdana"/>
                <a:cs typeface="Verdana"/>
              </a:rPr>
              <a:t>downtime.</a:t>
            </a:r>
            <a:endParaRPr sz="2150">
              <a:latin typeface="Verdana"/>
              <a:cs typeface="Verdana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955914" y="1115365"/>
            <a:ext cx="5049520" cy="1481455"/>
          </a:xfrm>
          <a:prstGeom prst="rect"/>
        </p:spPr>
        <p:txBody>
          <a:bodyPr wrap="square" lIns="0" tIns="33020" rIns="0" bIns="0" rtlCol="0" vert="horz">
            <a:spAutoFit/>
          </a:bodyPr>
          <a:lstStyle/>
          <a:p>
            <a:pPr marL="12700" marR="5080">
              <a:lnSpc>
                <a:spcPts val="5700"/>
              </a:lnSpc>
              <a:spcBef>
                <a:spcPts val="260"/>
              </a:spcBef>
            </a:pPr>
            <a:r>
              <a:rPr dirty="0" spc="-180">
                <a:latin typeface="Verdana"/>
                <a:cs typeface="Verdana"/>
              </a:rPr>
              <a:t>Introduction</a:t>
            </a:r>
            <a:r>
              <a:rPr dirty="0" spc="-170">
                <a:latin typeface="Verdana"/>
                <a:cs typeface="Verdana"/>
              </a:rPr>
              <a:t> </a:t>
            </a:r>
            <a:r>
              <a:rPr dirty="0" spc="-25">
                <a:latin typeface="Verdana"/>
                <a:cs typeface="Verdana"/>
              </a:rPr>
              <a:t>to </a:t>
            </a:r>
            <a:r>
              <a:rPr dirty="0" spc="-509">
                <a:latin typeface="Verdana"/>
                <a:cs typeface="Verdana"/>
              </a:rPr>
              <a:t>3-</a:t>
            </a:r>
            <a:r>
              <a:rPr dirty="0" spc="-135">
                <a:latin typeface="Verdana"/>
                <a:cs typeface="Verdana"/>
              </a:rPr>
              <a:t>Phase</a:t>
            </a:r>
            <a:r>
              <a:rPr dirty="0" spc="-270">
                <a:latin typeface="Verdana"/>
                <a:cs typeface="Verdana"/>
              </a:rPr>
              <a:t> </a:t>
            </a:r>
            <a:r>
              <a:rPr dirty="0" spc="-110">
                <a:latin typeface="Verdana"/>
                <a:cs typeface="Verdana"/>
              </a:rPr>
              <a:t>Motors</a:t>
            </a:r>
          </a:p>
        </p:txBody>
      </p:sp>
      <p:sp>
        <p:nvSpPr>
          <p:cNvPr id="5" name="object 5" descr=""/>
          <p:cNvSpPr/>
          <p:nvPr/>
        </p:nvSpPr>
        <p:spPr>
          <a:xfrm>
            <a:off x="1968614" y="711326"/>
            <a:ext cx="5187950" cy="28575"/>
          </a:xfrm>
          <a:custGeom>
            <a:avLst/>
            <a:gdLst/>
            <a:ahLst/>
            <a:cxnLst/>
            <a:rect l="l" t="t" r="r" b="b"/>
            <a:pathLst>
              <a:path w="5187950" h="28575">
                <a:moveTo>
                  <a:pt x="5187632" y="0"/>
                </a:moveTo>
                <a:lnTo>
                  <a:pt x="0" y="0"/>
                </a:lnTo>
                <a:lnTo>
                  <a:pt x="0" y="28575"/>
                </a:lnTo>
                <a:lnTo>
                  <a:pt x="5187632" y="28575"/>
                </a:lnTo>
                <a:lnTo>
                  <a:pt x="5187632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6" name="object 6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264229" y="914170"/>
            <a:ext cx="5638799" cy="84582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6977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130296" y="2288082"/>
            <a:ext cx="6451600" cy="471170"/>
          </a:xfrm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2900" spc="-45">
                <a:latin typeface="Verdana"/>
                <a:cs typeface="Verdana"/>
              </a:rPr>
              <a:t>Understanding</a:t>
            </a:r>
            <a:r>
              <a:rPr dirty="0" sz="2900" spc="-125">
                <a:latin typeface="Verdana"/>
                <a:cs typeface="Verdana"/>
              </a:rPr>
              <a:t> </a:t>
            </a:r>
            <a:r>
              <a:rPr dirty="0" sz="2900" spc="-130">
                <a:latin typeface="Verdana"/>
                <a:cs typeface="Verdana"/>
              </a:rPr>
              <a:t>3-</a:t>
            </a:r>
            <a:r>
              <a:rPr dirty="0" sz="2900" spc="-145">
                <a:latin typeface="Verdana"/>
                <a:cs typeface="Verdana"/>
              </a:rPr>
              <a:t>Phase</a:t>
            </a:r>
            <a:r>
              <a:rPr dirty="0" sz="2900" spc="-120">
                <a:latin typeface="Verdana"/>
                <a:cs typeface="Verdana"/>
              </a:rPr>
              <a:t> </a:t>
            </a:r>
            <a:r>
              <a:rPr dirty="0" sz="2900" spc="-65">
                <a:latin typeface="Verdana"/>
                <a:cs typeface="Verdana"/>
              </a:rPr>
              <a:t>Systems</a:t>
            </a:r>
            <a:endParaRPr sz="2900">
              <a:latin typeface="Verdana"/>
              <a:cs typeface="Verdana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9130296" y="3414407"/>
            <a:ext cx="7581900" cy="1271905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algn="just" marL="12700" marR="5080">
              <a:lnSpc>
                <a:spcPct val="99600"/>
              </a:lnSpc>
              <a:spcBef>
                <a:spcPts val="110"/>
              </a:spcBef>
            </a:pPr>
            <a:r>
              <a:rPr dirty="0" sz="2050" spc="55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050" spc="4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050" spc="-229" b="1">
                <a:solidFill>
                  <a:srgbClr val="FFFFFF"/>
                </a:solidFill>
                <a:latin typeface="Verdana"/>
                <a:cs typeface="Verdana"/>
              </a:rPr>
              <a:t>3-</a:t>
            </a:r>
            <a:r>
              <a:rPr dirty="0" sz="2050" b="1">
                <a:solidFill>
                  <a:srgbClr val="FFFFFF"/>
                </a:solidFill>
                <a:latin typeface="Verdana"/>
                <a:cs typeface="Verdana"/>
              </a:rPr>
              <a:t>phase</a:t>
            </a:r>
            <a:r>
              <a:rPr dirty="0" sz="2050" spc="125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050" spc="-35" b="1">
                <a:solidFill>
                  <a:srgbClr val="FFFFFF"/>
                </a:solidFill>
                <a:latin typeface="Verdana"/>
                <a:cs typeface="Verdana"/>
              </a:rPr>
              <a:t>system</a:t>
            </a:r>
            <a:r>
              <a:rPr dirty="0" sz="2050" spc="75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050">
                <a:solidFill>
                  <a:srgbClr val="FFFFFF"/>
                </a:solidFill>
                <a:latin typeface="Verdana"/>
                <a:cs typeface="Verdana"/>
              </a:rPr>
              <a:t>consists</a:t>
            </a:r>
            <a:r>
              <a:rPr dirty="0" sz="2050" spc="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05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dirty="0" sz="2050" spc="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050">
                <a:solidFill>
                  <a:srgbClr val="FFFFFF"/>
                </a:solidFill>
                <a:latin typeface="Verdana"/>
                <a:cs typeface="Verdana"/>
              </a:rPr>
              <a:t>three</a:t>
            </a:r>
            <a:r>
              <a:rPr dirty="0" sz="2050" spc="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050">
                <a:solidFill>
                  <a:srgbClr val="FFFFFF"/>
                </a:solidFill>
                <a:latin typeface="Verdana"/>
                <a:cs typeface="Verdana"/>
              </a:rPr>
              <a:t>alternating</a:t>
            </a:r>
            <a:r>
              <a:rPr dirty="0" sz="2050" spc="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050" spc="-10">
                <a:solidFill>
                  <a:srgbClr val="FFFFFF"/>
                </a:solidFill>
                <a:latin typeface="Verdana"/>
                <a:cs typeface="Verdana"/>
              </a:rPr>
              <a:t>currents </a:t>
            </a:r>
            <a:r>
              <a:rPr dirty="0" sz="2050">
                <a:solidFill>
                  <a:srgbClr val="FFFFFF"/>
                </a:solidFill>
                <a:latin typeface="Verdana"/>
                <a:cs typeface="Verdana"/>
              </a:rPr>
              <a:t>that</a:t>
            </a:r>
            <a:r>
              <a:rPr dirty="0" sz="2050" spc="2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050">
                <a:solidFill>
                  <a:srgbClr val="FFFFFF"/>
                </a:solidFill>
                <a:latin typeface="Verdana"/>
                <a:cs typeface="Verdana"/>
              </a:rPr>
              <a:t>are</a:t>
            </a:r>
            <a:r>
              <a:rPr dirty="0" sz="2050" spc="229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050">
                <a:solidFill>
                  <a:srgbClr val="FFFFFF"/>
                </a:solidFill>
                <a:latin typeface="Verdana"/>
                <a:cs typeface="Verdana"/>
              </a:rPr>
              <a:t>offset</a:t>
            </a:r>
            <a:r>
              <a:rPr dirty="0" sz="2050" spc="2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050">
                <a:solidFill>
                  <a:srgbClr val="FFFFFF"/>
                </a:solidFill>
                <a:latin typeface="Verdana"/>
                <a:cs typeface="Verdana"/>
              </a:rPr>
              <a:t>by</a:t>
            </a:r>
            <a:r>
              <a:rPr dirty="0" sz="2050" spc="229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050" spc="-100">
                <a:solidFill>
                  <a:srgbClr val="FFFFFF"/>
                </a:solidFill>
                <a:latin typeface="Verdana"/>
                <a:cs typeface="Verdana"/>
              </a:rPr>
              <a:t>120</a:t>
            </a:r>
            <a:r>
              <a:rPr dirty="0" sz="2050" spc="2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050">
                <a:solidFill>
                  <a:srgbClr val="FFFFFF"/>
                </a:solidFill>
                <a:latin typeface="Verdana"/>
                <a:cs typeface="Verdana"/>
              </a:rPr>
              <a:t>degrees.</a:t>
            </a:r>
            <a:r>
              <a:rPr dirty="0" sz="2050" spc="2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050">
                <a:solidFill>
                  <a:srgbClr val="FFFFFF"/>
                </a:solidFill>
                <a:latin typeface="Verdana"/>
                <a:cs typeface="Verdana"/>
              </a:rPr>
              <a:t>This</a:t>
            </a:r>
            <a:r>
              <a:rPr dirty="0" sz="2050" spc="229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050">
                <a:solidFill>
                  <a:srgbClr val="FFFFFF"/>
                </a:solidFill>
                <a:latin typeface="Verdana"/>
                <a:cs typeface="Verdana"/>
              </a:rPr>
              <a:t>design</a:t>
            </a:r>
            <a:r>
              <a:rPr dirty="0" sz="2050" spc="2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050">
                <a:solidFill>
                  <a:srgbClr val="FFFFFF"/>
                </a:solidFill>
                <a:latin typeface="Verdana"/>
                <a:cs typeface="Verdana"/>
              </a:rPr>
              <a:t>allows</a:t>
            </a:r>
            <a:r>
              <a:rPr dirty="0" sz="2050" spc="229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050">
                <a:solidFill>
                  <a:srgbClr val="FFFFFF"/>
                </a:solidFill>
                <a:latin typeface="Verdana"/>
                <a:cs typeface="Verdana"/>
              </a:rPr>
              <a:t>for</a:t>
            </a:r>
            <a:r>
              <a:rPr dirty="0" sz="2050" spc="2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050" spc="-50">
                <a:solidFill>
                  <a:srgbClr val="FFFFFF"/>
                </a:solidFill>
                <a:latin typeface="Verdana"/>
                <a:cs typeface="Verdana"/>
              </a:rPr>
              <a:t>a </a:t>
            </a:r>
            <a:r>
              <a:rPr dirty="0" sz="2050">
                <a:solidFill>
                  <a:srgbClr val="FFFFFF"/>
                </a:solidFill>
                <a:latin typeface="Verdana"/>
                <a:cs typeface="Verdana"/>
              </a:rPr>
              <a:t>smoother</a:t>
            </a:r>
            <a:r>
              <a:rPr dirty="0" sz="2050" spc="22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050" spc="5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dirty="0" sz="2050" spc="229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050">
                <a:solidFill>
                  <a:srgbClr val="FFFFFF"/>
                </a:solidFill>
                <a:latin typeface="Verdana"/>
                <a:cs typeface="Verdana"/>
              </a:rPr>
              <a:t>more</a:t>
            </a:r>
            <a:r>
              <a:rPr dirty="0" sz="2050" spc="229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050">
                <a:solidFill>
                  <a:srgbClr val="FFFFFF"/>
                </a:solidFill>
                <a:latin typeface="Verdana"/>
                <a:cs typeface="Verdana"/>
              </a:rPr>
              <a:t>efﬁcient</a:t>
            </a:r>
            <a:r>
              <a:rPr dirty="0" sz="2050" spc="2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050">
                <a:solidFill>
                  <a:srgbClr val="FFFFFF"/>
                </a:solidFill>
                <a:latin typeface="Verdana"/>
                <a:cs typeface="Verdana"/>
              </a:rPr>
              <a:t>operation,</a:t>
            </a:r>
            <a:r>
              <a:rPr dirty="0" sz="2050" spc="229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050" spc="60">
                <a:solidFill>
                  <a:srgbClr val="FFFFFF"/>
                </a:solidFill>
                <a:latin typeface="Verdana"/>
                <a:cs typeface="Verdana"/>
              </a:rPr>
              <a:t>which</a:t>
            </a:r>
            <a:r>
              <a:rPr dirty="0" sz="2050" spc="229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050">
                <a:solidFill>
                  <a:srgbClr val="FFFFFF"/>
                </a:solidFill>
                <a:latin typeface="Verdana"/>
                <a:cs typeface="Verdana"/>
              </a:rPr>
              <a:t>is</a:t>
            </a:r>
            <a:r>
              <a:rPr dirty="0" sz="2050" spc="229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050" spc="-10">
                <a:solidFill>
                  <a:srgbClr val="FFFFFF"/>
                </a:solidFill>
                <a:latin typeface="Verdana"/>
                <a:cs typeface="Verdana"/>
              </a:rPr>
              <a:t>crucial </a:t>
            </a:r>
            <a:r>
              <a:rPr dirty="0" sz="2050" spc="-40">
                <a:solidFill>
                  <a:srgbClr val="FFFFFF"/>
                </a:solidFill>
                <a:latin typeface="Verdana"/>
                <a:cs typeface="Verdana"/>
              </a:rPr>
              <a:t>for</a:t>
            </a:r>
            <a:r>
              <a:rPr dirty="0" sz="2050" spc="-1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050" spc="-80" b="1">
                <a:solidFill>
                  <a:srgbClr val="FFFFFF"/>
                </a:solidFill>
                <a:latin typeface="Verdana"/>
                <a:cs typeface="Verdana"/>
              </a:rPr>
              <a:t>high-</a:t>
            </a:r>
            <a:r>
              <a:rPr dirty="0" sz="2050" spc="-60" b="1">
                <a:solidFill>
                  <a:srgbClr val="FFFFFF"/>
                </a:solidFill>
                <a:latin typeface="Verdana"/>
                <a:cs typeface="Verdana"/>
              </a:rPr>
              <a:t>performance</a:t>
            </a:r>
            <a:r>
              <a:rPr dirty="0" sz="2050" spc="-65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050" spc="-80" b="1">
                <a:solidFill>
                  <a:srgbClr val="FFFFFF"/>
                </a:solidFill>
                <a:latin typeface="Verdana"/>
                <a:cs typeface="Verdana"/>
              </a:rPr>
              <a:t>motors</a:t>
            </a:r>
            <a:r>
              <a:rPr dirty="0" sz="2050" spc="-125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050">
                <a:solidFill>
                  <a:srgbClr val="FFFFFF"/>
                </a:solidFill>
                <a:latin typeface="Verdana"/>
                <a:cs typeface="Verdana"/>
              </a:rPr>
              <a:t>in</a:t>
            </a:r>
            <a:r>
              <a:rPr dirty="0" sz="2050" spc="-1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050" spc="-45">
                <a:solidFill>
                  <a:srgbClr val="FFFFFF"/>
                </a:solidFill>
                <a:latin typeface="Verdana"/>
                <a:cs typeface="Verdana"/>
              </a:rPr>
              <a:t>various</a:t>
            </a:r>
            <a:r>
              <a:rPr dirty="0" sz="2050" spc="-1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050" spc="-10">
                <a:solidFill>
                  <a:srgbClr val="FFFFFF"/>
                </a:solidFill>
                <a:latin typeface="Verdana"/>
                <a:cs typeface="Verdana"/>
              </a:rPr>
              <a:t>applications.</a:t>
            </a:r>
            <a:endParaRPr sz="205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6977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955914" y="1114361"/>
            <a:ext cx="5085080" cy="1481455"/>
          </a:xfrm>
          <a:prstGeom prst="rect"/>
        </p:spPr>
        <p:txBody>
          <a:bodyPr wrap="square" lIns="0" tIns="33020" rIns="0" bIns="0" rtlCol="0" vert="horz">
            <a:spAutoFit/>
          </a:bodyPr>
          <a:lstStyle/>
          <a:p>
            <a:pPr marL="12700" marR="5080">
              <a:lnSpc>
                <a:spcPts val="5700"/>
              </a:lnSpc>
              <a:spcBef>
                <a:spcPts val="260"/>
              </a:spcBef>
            </a:pPr>
            <a:r>
              <a:rPr dirty="0" spc="-95">
                <a:latin typeface="Verdana"/>
                <a:cs typeface="Verdana"/>
              </a:rPr>
              <a:t>Common</a:t>
            </a:r>
            <a:r>
              <a:rPr dirty="0" spc="-290">
                <a:latin typeface="Verdana"/>
                <a:cs typeface="Verdana"/>
              </a:rPr>
              <a:t> </a:t>
            </a:r>
            <a:r>
              <a:rPr dirty="0" spc="-80">
                <a:latin typeface="Verdana"/>
                <a:cs typeface="Verdana"/>
              </a:rPr>
              <a:t>Motor </a:t>
            </a:r>
            <a:r>
              <a:rPr dirty="0" spc="-55">
                <a:latin typeface="Verdana"/>
                <a:cs typeface="Verdana"/>
              </a:rPr>
              <a:t>Failures</a:t>
            </a:r>
          </a:p>
        </p:txBody>
      </p:sp>
      <p:sp>
        <p:nvSpPr>
          <p:cNvPr id="4" name="object 4" descr=""/>
          <p:cNvSpPr txBox="1"/>
          <p:nvPr/>
        </p:nvSpPr>
        <p:spPr>
          <a:xfrm>
            <a:off x="1954974" y="3240595"/>
            <a:ext cx="6408420" cy="2586355"/>
          </a:xfrm>
          <a:prstGeom prst="rect">
            <a:avLst/>
          </a:prstGeom>
        </p:spPr>
        <p:txBody>
          <a:bodyPr wrap="square" lIns="0" tIns="10795" rIns="0" bIns="0" rtlCol="0" vert="horz">
            <a:spAutoFit/>
          </a:bodyPr>
          <a:lstStyle/>
          <a:p>
            <a:pPr marL="12700" marR="64135">
              <a:lnSpc>
                <a:spcPct val="100400"/>
              </a:lnSpc>
              <a:spcBef>
                <a:spcPts val="85"/>
              </a:spcBef>
            </a:pPr>
            <a:r>
              <a:rPr dirty="0" sz="2800" spc="110">
                <a:solidFill>
                  <a:srgbClr val="FFFFFF"/>
                </a:solidFill>
                <a:latin typeface="Verdana"/>
                <a:cs typeface="Verdana"/>
              </a:rPr>
              <a:t>Common</a:t>
            </a:r>
            <a:r>
              <a:rPr dirty="0" sz="2800" spc="-22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 spc="-45">
                <a:solidFill>
                  <a:srgbClr val="FFFFFF"/>
                </a:solidFill>
                <a:latin typeface="Verdana"/>
                <a:cs typeface="Verdana"/>
              </a:rPr>
              <a:t>issues</a:t>
            </a:r>
            <a:r>
              <a:rPr dirty="0" sz="2800" spc="-21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>
                <a:solidFill>
                  <a:srgbClr val="FFFFFF"/>
                </a:solidFill>
                <a:latin typeface="Verdana"/>
                <a:cs typeface="Verdana"/>
              </a:rPr>
              <a:t>in</a:t>
            </a:r>
            <a:r>
              <a:rPr dirty="0" sz="2800" spc="-21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 spc="-300" b="1">
                <a:solidFill>
                  <a:srgbClr val="FFFFFF"/>
                </a:solidFill>
                <a:latin typeface="Verdana"/>
                <a:cs typeface="Verdana"/>
              </a:rPr>
              <a:t>3-</a:t>
            </a:r>
            <a:r>
              <a:rPr dirty="0" sz="2800" spc="-90" b="1">
                <a:solidFill>
                  <a:srgbClr val="FFFFFF"/>
                </a:solidFill>
                <a:latin typeface="Verdana"/>
                <a:cs typeface="Verdana"/>
              </a:rPr>
              <a:t>phase</a:t>
            </a:r>
            <a:r>
              <a:rPr dirty="0" sz="2800" spc="-105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 spc="-55" b="1">
                <a:solidFill>
                  <a:srgbClr val="FFFFFF"/>
                </a:solidFill>
                <a:latin typeface="Verdana"/>
                <a:cs typeface="Verdana"/>
              </a:rPr>
              <a:t>motors </a:t>
            </a:r>
            <a:r>
              <a:rPr dirty="0" sz="2800" spc="55">
                <a:solidFill>
                  <a:srgbClr val="FFFFFF"/>
                </a:solidFill>
                <a:latin typeface="Verdana"/>
                <a:cs typeface="Verdana"/>
              </a:rPr>
              <a:t>include</a:t>
            </a:r>
            <a:r>
              <a:rPr dirty="0" sz="2800" spc="-204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 spc="-125" b="1">
                <a:solidFill>
                  <a:srgbClr val="FFFFFF"/>
                </a:solidFill>
                <a:latin typeface="Verdana"/>
                <a:cs typeface="Verdana"/>
              </a:rPr>
              <a:t>overheating</a:t>
            </a:r>
            <a:r>
              <a:rPr dirty="0" sz="2800" spc="-125">
                <a:solidFill>
                  <a:srgbClr val="FFFFFF"/>
                </a:solidFill>
                <a:latin typeface="Verdana"/>
                <a:cs typeface="Verdana"/>
              </a:rPr>
              <a:t>,</a:t>
            </a:r>
            <a:r>
              <a:rPr dirty="0" sz="2800" spc="-20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 spc="-10" b="1">
                <a:solidFill>
                  <a:srgbClr val="FFFFFF"/>
                </a:solidFill>
                <a:latin typeface="Verdana"/>
                <a:cs typeface="Verdana"/>
              </a:rPr>
              <a:t>bearing </a:t>
            </a:r>
            <a:r>
              <a:rPr dirty="0" sz="2800" spc="-150" b="1">
                <a:solidFill>
                  <a:srgbClr val="FFFFFF"/>
                </a:solidFill>
                <a:latin typeface="Verdana"/>
                <a:cs typeface="Verdana"/>
              </a:rPr>
              <a:t>failures</a:t>
            </a:r>
            <a:r>
              <a:rPr dirty="0" sz="2800" spc="-150">
                <a:solidFill>
                  <a:srgbClr val="FFFFFF"/>
                </a:solidFill>
                <a:latin typeface="Verdana"/>
                <a:cs typeface="Verdana"/>
              </a:rPr>
              <a:t>,</a:t>
            </a:r>
            <a:r>
              <a:rPr dirty="0" sz="2800" spc="-2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 spc="6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dirty="0" sz="2800" spc="-2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 spc="-50" b="1">
                <a:solidFill>
                  <a:srgbClr val="FFFFFF"/>
                </a:solidFill>
                <a:latin typeface="Verdana"/>
                <a:cs typeface="Verdana"/>
              </a:rPr>
              <a:t>winding</a:t>
            </a:r>
            <a:r>
              <a:rPr dirty="0" sz="2800" spc="-140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 spc="-10" b="1">
                <a:solidFill>
                  <a:srgbClr val="FFFFFF"/>
                </a:solidFill>
                <a:latin typeface="Verdana"/>
                <a:cs typeface="Verdana"/>
              </a:rPr>
              <a:t>shorts</a:t>
            </a:r>
            <a:r>
              <a:rPr dirty="0" sz="2800" spc="-1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endParaRPr sz="2800">
              <a:latin typeface="Verdana"/>
              <a:cs typeface="Verdana"/>
            </a:endParaRPr>
          </a:p>
          <a:p>
            <a:pPr marL="12700" marR="5080">
              <a:lnSpc>
                <a:spcPts val="3379"/>
              </a:lnSpc>
              <a:spcBef>
                <a:spcPts val="10"/>
              </a:spcBef>
            </a:pPr>
            <a:r>
              <a:rPr dirty="0" sz="2800" spc="-10">
                <a:solidFill>
                  <a:srgbClr val="FFFFFF"/>
                </a:solidFill>
                <a:latin typeface="Verdana"/>
                <a:cs typeface="Verdana"/>
              </a:rPr>
              <a:t>Identifying</a:t>
            </a:r>
            <a:r>
              <a:rPr dirty="0" sz="2800" spc="-10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>
                <a:solidFill>
                  <a:srgbClr val="FFFFFF"/>
                </a:solidFill>
                <a:latin typeface="Verdana"/>
                <a:cs typeface="Verdana"/>
              </a:rPr>
              <a:t>these</a:t>
            </a:r>
            <a:r>
              <a:rPr dirty="0" sz="2800" spc="-10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>
                <a:solidFill>
                  <a:srgbClr val="FFFFFF"/>
                </a:solidFill>
                <a:latin typeface="Verdana"/>
                <a:cs typeface="Verdana"/>
              </a:rPr>
              <a:t>problems</a:t>
            </a:r>
            <a:r>
              <a:rPr dirty="0" sz="2800" spc="-10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 spc="-10">
                <a:solidFill>
                  <a:srgbClr val="FFFFFF"/>
                </a:solidFill>
                <a:latin typeface="Verdana"/>
                <a:cs typeface="Verdana"/>
              </a:rPr>
              <a:t>early </a:t>
            </a:r>
            <a:r>
              <a:rPr dirty="0" sz="2800">
                <a:solidFill>
                  <a:srgbClr val="FFFFFF"/>
                </a:solidFill>
                <a:latin typeface="Verdana"/>
                <a:cs typeface="Verdana"/>
              </a:rPr>
              <a:t>can</a:t>
            </a:r>
            <a:r>
              <a:rPr dirty="0" sz="2800" spc="-1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 spc="-10">
                <a:solidFill>
                  <a:srgbClr val="FFFFFF"/>
                </a:solidFill>
                <a:latin typeface="Verdana"/>
                <a:cs typeface="Verdana"/>
              </a:rPr>
              <a:t>prevent</a:t>
            </a:r>
            <a:r>
              <a:rPr dirty="0" sz="2800" spc="-18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 spc="-30">
                <a:solidFill>
                  <a:srgbClr val="FFFFFF"/>
                </a:solidFill>
                <a:latin typeface="Verdana"/>
                <a:cs typeface="Verdana"/>
              </a:rPr>
              <a:t>costly</a:t>
            </a:r>
            <a:r>
              <a:rPr dirty="0" sz="2800" spc="-18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 spc="-45">
                <a:solidFill>
                  <a:srgbClr val="FFFFFF"/>
                </a:solidFill>
                <a:latin typeface="Verdana"/>
                <a:cs typeface="Verdana"/>
              </a:rPr>
              <a:t>repairs</a:t>
            </a:r>
            <a:r>
              <a:rPr dirty="0" sz="2800" spc="-18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 spc="35">
                <a:solidFill>
                  <a:srgbClr val="FFFFFF"/>
                </a:solidFill>
                <a:latin typeface="Verdana"/>
                <a:cs typeface="Verdana"/>
              </a:rPr>
              <a:t>and </a:t>
            </a:r>
            <a:r>
              <a:rPr dirty="0" sz="2800" spc="-10">
                <a:solidFill>
                  <a:srgbClr val="FFFFFF"/>
                </a:solidFill>
                <a:latin typeface="Verdana"/>
                <a:cs typeface="Verdana"/>
              </a:rPr>
              <a:t>ensure</a:t>
            </a:r>
            <a:r>
              <a:rPr dirty="0" sz="2800" spc="-1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 spc="50">
                <a:solidFill>
                  <a:srgbClr val="FFFFFF"/>
                </a:solidFill>
                <a:latin typeface="Verdana"/>
                <a:cs typeface="Verdana"/>
              </a:rPr>
              <a:t>optimal</a:t>
            </a:r>
            <a:r>
              <a:rPr dirty="0" sz="2800" spc="-15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>
                <a:solidFill>
                  <a:srgbClr val="FFFFFF"/>
                </a:solidFill>
                <a:latin typeface="Verdana"/>
                <a:cs typeface="Verdana"/>
              </a:rPr>
              <a:t>motor</a:t>
            </a:r>
            <a:r>
              <a:rPr dirty="0" sz="2800" spc="-1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 spc="-10">
                <a:solidFill>
                  <a:srgbClr val="FFFFFF"/>
                </a:solidFill>
                <a:latin typeface="Verdana"/>
                <a:cs typeface="Verdana"/>
              </a:rPr>
              <a:t>performance.</a:t>
            </a:r>
            <a:endParaRPr sz="2800">
              <a:latin typeface="Verdana"/>
              <a:cs typeface="Verdana"/>
            </a:endParaRPr>
          </a:p>
        </p:txBody>
      </p:sp>
      <p:sp>
        <p:nvSpPr>
          <p:cNvPr id="5" name="object 5" descr=""/>
          <p:cNvSpPr/>
          <p:nvPr/>
        </p:nvSpPr>
        <p:spPr>
          <a:xfrm>
            <a:off x="1968614" y="711326"/>
            <a:ext cx="5187950" cy="28575"/>
          </a:xfrm>
          <a:custGeom>
            <a:avLst/>
            <a:gdLst/>
            <a:ahLst/>
            <a:cxnLst/>
            <a:rect l="l" t="t" r="r" b="b"/>
            <a:pathLst>
              <a:path w="5187950" h="28575">
                <a:moveTo>
                  <a:pt x="5187632" y="0"/>
                </a:moveTo>
                <a:lnTo>
                  <a:pt x="0" y="0"/>
                </a:lnTo>
                <a:lnTo>
                  <a:pt x="0" y="28575"/>
                </a:lnTo>
                <a:lnTo>
                  <a:pt x="5187632" y="28575"/>
                </a:lnTo>
                <a:lnTo>
                  <a:pt x="5187632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6" name="object 6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476077" y="1156703"/>
            <a:ext cx="5886449" cy="775037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6977"/>
          </a:xfrm>
          <a:prstGeom prst="rect">
            <a:avLst/>
          </a:prstGeom>
        </p:spPr>
      </p:pic>
      <p:sp>
        <p:nvSpPr>
          <p:cNvPr id="3" name="object 3" descr=""/>
          <p:cNvSpPr txBox="1"/>
          <p:nvPr/>
        </p:nvSpPr>
        <p:spPr>
          <a:xfrm>
            <a:off x="1954860" y="3162275"/>
            <a:ext cx="6353810" cy="1798955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 marR="5080">
              <a:lnSpc>
                <a:spcPct val="101200"/>
              </a:lnSpc>
              <a:spcBef>
                <a:spcPts val="90"/>
              </a:spcBef>
            </a:pPr>
            <a:r>
              <a:rPr dirty="0" sz="2300" spc="65">
                <a:solidFill>
                  <a:srgbClr val="FFFFFF"/>
                </a:solidFill>
                <a:latin typeface="Verdana"/>
                <a:cs typeface="Verdana"/>
              </a:rPr>
              <a:t>Implementing</a:t>
            </a:r>
            <a:r>
              <a:rPr dirty="0" sz="2300" spc="-20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3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300" spc="-20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55" b="1">
                <a:solidFill>
                  <a:srgbClr val="FFFFFF"/>
                </a:solidFill>
                <a:latin typeface="Verdana"/>
                <a:cs typeface="Verdana"/>
              </a:rPr>
              <a:t>preventive</a:t>
            </a:r>
            <a:r>
              <a:rPr dirty="0" sz="2300" spc="-105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35" b="1">
                <a:solidFill>
                  <a:srgbClr val="FFFFFF"/>
                </a:solidFill>
                <a:latin typeface="Verdana"/>
                <a:cs typeface="Verdana"/>
              </a:rPr>
              <a:t>maintenance </a:t>
            </a:r>
            <a:r>
              <a:rPr dirty="0" sz="2300">
                <a:solidFill>
                  <a:srgbClr val="FFFFFF"/>
                </a:solidFill>
                <a:latin typeface="Verdana"/>
                <a:cs typeface="Verdana"/>
              </a:rPr>
              <a:t>schedule</a:t>
            </a:r>
            <a:r>
              <a:rPr dirty="0" sz="2300" spc="-2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40">
                <a:solidFill>
                  <a:srgbClr val="FFFFFF"/>
                </a:solidFill>
                <a:latin typeface="Verdana"/>
                <a:cs typeface="Verdana"/>
              </a:rPr>
              <a:t>is</a:t>
            </a:r>
            <a:r>
              <a:rPr dirty="0" sz="2300" spc="-1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40">
                <a:solidFill>
                  <a:srgbClr val="FFFFFF"/>
                </a:solidFill>
                <a:latin typeface="Verdana"/>
                <a:cs typeface="Verdana"/>
              </a:rPr>
              <a:t>essential.</a:t>
            </a:r>
            <a:r>
              <a:rPr dirty="0" sz="2300" spc="-2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>
                <a:solidFill>
                  <a:srgbClr val="FFFFFF"/>
                </a:solidFill>
                <a:latin typeface="Verdana"/>
                <a:cs typeface="Verdana"/>
              </a:rPr>
              <a:t>Regular</a:t>
            </a:r>
            <a:r>
              <a:rPr dirty="0" sz="2300" spc="-1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10">
                <a:solidFill>
                  <a:srgbClr val="FFFFFF"/>
                </a:solidFill>
                <a:latin typeface="Verdana"/>
                <a:cs typeface="Verdana"/>
              </a:rPr>
              <a:t>inspections, </a:t>
            </a:r>
            <a:r>
              <a:rPr dirty="0" sz="2300">
                <a:solidFill>
                  <a:srgbClr val="FFFFFF"/>
                </a:solidFill>
                <a:latin typeface="Verdana"/>
                <a:cs typeface="Verdana"/>
              </a:rPr>
              <a:t>lubrication,</a:t>
            </a:r>
            <a:r>
              <a:rPr dirty="0" sz="2300" spc="-17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7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dirty="0" sz="2300" spc="-17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55">
                <a:solidFill>
                  <a:srgbClr val="FFFFFF"/>
                </a:solidFill>
                <a:latin typeface="Verdana"/>
                <a:cs typeface="Verdana"/>
              </a:rPr>
              <a:t>cleaning</a:t>
            </a:r>
            <a:r>
              <a:rPr dirty="0" sz="2300" spc="-17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65">
                <a:solidFill>
                  <a:srgbClr val="FFFFFF"/>
                </a:solidFill>
                <a:latin typeface="Verdana"/>
                <a:cs typeface="Verdana"/>
              </a:rPr>
              <a:t>can</a:t>
            </a:r>
            <a:r>
              <a:rPr dirty="0" sz="2300" spc="-17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10">
                <a:solidFill>
                  <a:srgbClr val="FFFFFF"/>
                </a:solidFill>
                <a:latin typeface="Verdana"/>
                <a:cs typeface="Verdana"/>
              </a:rPr>
              <a:t>signiﬁcantly </a:t>
            </a:r>
            <a:r>
              <a:rPr dirty="0" sz="2300">
                <a:solidFill>
                  <a:srgbClr val="FFFFFF"/>
                </a:solidFill>
                <a:latin typeface="Verdana"/>
                <a:cs typeface="Verdana"/>
              </a:rPr>
              <a:t>reduce</a:t>
            </a:r>
            <a:r>
              <a:rPr dirty="0" sz="2300" spc="-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dirty="0" sz="2300" spc="-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35">
                <a:solidFill>
                  <a:srgbClr val="FFFFFF"/>
                </a:solidFill>
                <a:latin typeface="Verdana"/>
                <a:cs typeface="Verdana"/>
              </a:rPr>
              <a:t>risk</a:t>
            </a:r>
            <a:r>
              <a:rPr dirty="0" sz="2300" spc="-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dirty="0" sz="2300" spc="-4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60">
                <a:solidFill>
                  <a:srgbClr val="FFFFFF"/>
                </a:solidFill>
                <a:latin typeface="Verdana"/>
                <a:cs typeface="Verdana"/>
              </a:rPr>
              <a:t>failures,</a:t>
            </a:r>
            <a:r>
              <a:rPr dirty="0" sz="2300" spc="-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>
                <a:solidFill>
                  <a:srgbClr val="FFFFFF"/>
                </a:solidFill>
                <a:latin typeface="Verdana"/>
                <a:cs typeface="Verdana"/>
              </a:rPr>
              <a:t>extending</a:t>
            </a:r>
            <a:r>
              <a:rPr dirty="0" sz="2300" spc="-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25">
                <a:solidFill>
                  <a:srgbClr val="FFFFFF"/>
                </a:solidFill>
                <a:latin typeface="Verdana"/>
                <a:cs typeface="Verdana"/>
              </a:rPr>
              <a:t>the </a:t>
            </a:r>
            <a:r>
              <a:rPr dirty="0" sz="2300">
                <a:solidFill>
                  <a:srgbClr val="FFFFFF"/>
                </a:solidFill>
                <a:latin typeface="Verdana"/>
                <a:cs typeface="Verdana"/>
              </a:rPr>
              <a:t>lifespan</a:t>
            </a:r>
            <a:r>
              <a:rPr dirty="0" sz="2300" spc="-1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dirty="0" sz="2300" spc="-1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105" b="1">
                <a:solidFill>
                  <a:srgbClr val="FFFFFF"/>
                </a:solidFill>
                <a:latin typeface="Verdana"/>
                <a:cs typeface="Verdana"/>
              </a:rPr>
              <a:t>3-</a:t>
            </a:r>
            <a:r>
              <a:rPr dirty="0" sz="2300" spc="-114" b="1">
                <a:solidFill>
                  <a:srgbClr val="FFFFFF"/>
                </a:solidFill>
                <a:latin typeface="Verdana"/>
                <a:cs typeface="Verdana"/>
              </a:rPr>
              <a:t>phase</a:t>
            </a:r>
            <a:r>
              <a:rPr dirty="0" sz="2300" spc="-50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10" b="1">
                <a:solidFill>
                  <a:srgbClr val="FFFFFF"/>
                </a:solidFill>
                <a:latin typeface="Verdana"/>
                <a:cs typeface="Verdana"/>
              </a:rPr>
              <a:t>motors</a:t>
            </a:r>
            <a:r>
              <a:rPr dirty="0" sz="2300" spc="-1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endParaRPr sz="2300">
              <a:latin typeface="Verdana"/>
              <a:cs typeface="Verdana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955914" y="1124890"/>
            <a:ext cx="5200650" cy="1003300"/>
          </a:xfrm>
          <a:prstGeom prst="rect"/>
        </p:spPr>
        <p:txBody>
          <a:bodyPr wrap="square" lIns="0" tIns="29845" rIns="0" bIns="0" rtlCol="0" vert="horz">
            <a:spAutoFit/>
          </a:bodyPr>
          <a:lstStyle/>
          <a:p>
            <a:pPr marL="12700" marR="5080">
              <a:lnSpc>
                <a:spcPts val="3829"/>
              </a:lnSpc>
              <a:spcBef>
                <a:spcPts val="235"/>
              </a:spcBef>
            </a:pPr>
            <a:r>
              <a:rPr dirty="0" sz="3200" spc="-10">
                <a:latin typeface="Verdana"/>
                <a:cs typeface="Verdana"/>
              </a:rPr>
              <a:t>Preventive </a:t>
            </a:r>
            <a:r>
              <a:rPr dirty="0" sz="3200" spc="-55">
                <a:latin typeface="Verdana"/>
                <a:cs typeface="Verdana"/>
              </a:rPr>
              <a:t>Maintenance</a:t>
            </a:r>
            <a:r>
              <a:rPr dirty="0" sz="3200" spc="-210">
                <a:latin typeface="Verdana"/>
                <a:cs typeface="Verdana"/>
              </a:rPr>
              <a:t> </a:t>
            </a:r>
            <a:r>
              <a:rPr dirty="0" sz="3200" spc="-90">
                <a:latin typeface="Verdana"/>
                <a:cs typeface="Verdana"/>
              </a:rPr>
              <a:t>Strategies</a:t>
            </a:r>
            <a:endParaRPr sz="3200">
              <a:latin typeface="Verdana"/>
              <a:cs typeface="Verdana"/>
            </a:endParaRPr>
          </a:p>
        </p:txBody>
      </p:sp>
      <p:sp>
        <p:nvSpPr>
          <p:cNvPr id="5" name="object 5" descr=""/>
          <p:cNvSpPr/>
          <p:nvPr/>
        </p:nvSpPr>
        <p:spPr>
          <a:xfrm>
            <a:off x="1968614" y="711326"/>
            <a:ext cx="5187950" cy="28575"/>
          </a:xfrm>
          <a:custGeom>
            <a:avLst/>
            <a:gdLst/>
            <a:ahLst/>
            <a:cxnLst/>
            <a:rect l="l" t="t" r="r" b="b"/>
            <a:pathLst>
              <a:path w="5187950" h="28575">
                <a:moveTo>
                  <a:pt x="5187632" y="0"/>
                </a:moveTo>
                <a:lnTo>
                  <a:pt x="0" y="0"/>
                </a:lnTo>
                <a:lnTo>
                  <a:pt x="0" y="28575"/>
                </a:lnTo>
                <a:lnTo>
                  <a:pt x="5187632" y="28575"/>
                </a:lnTo>
                <a:lnTo>
                  <a:pt x="5187632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6" name="object 6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264229" y="914170"/>
            <a:ext cx="5638799" cy="84582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6978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158996" y="1442859"/>
            <a:ext cx="9968230" cy="768350"/>
          </a:xfrm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4850" spc="-130">
                <a:latin typeface="Verdana"/>
                <a:cs typeface="Verdana"/>
              </a:rPr>
              <a:t>Vibration</a:t>
            </a:r>
            <a:r>
              <a:rPr dirty="0" sz="4850" spc="-250">
                <a:latin typeface="Verdana"/>
                <a:cs typeface="Verdana"/>
              </a:rPr>
              <a:t> </a:t>
            </a:r>
            <a:r>
              <a:rPr dirty="0" sz="4850" spc="-135">
                <a:latin typeface="Verdana"/>
                <a:cs typeface="Verdana"/>
              </a:rPr>
              <a:t>Analysis</a:t>
            </a:r>
            <a:r>
              <a:rPr dirty="0" sz="4850" spc="-250">
                <a:latin typeface="Verdana"/>
                <a:cs typeface="Verdana"/>
              </a:rPr>
              <a:t> </a:t>
            </a:r>
            <a:r>
              <a:rPr dirty="0" sz="4850" spc="-95">
                <a:latin typeface="Verdana"/>
                <a:cs typeface="Verdana"/>
              </a:rPr>
              <a:t>Techniques</a:t>
            </a:r>
            <a:endParaRPr sz="4850">
              <a:latin typeface="Verdana"/>
              <a:cs typeface="Verdana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4702365" y="2948546"/>
            <a:ext cx="8881745" cy="155003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ctr" marL="12065" marR="5080">
              <a:lnSpc>
                <a:spcPct val="100000"/>
              </a:lnSpc>
              <a:spcBef>
                <a:spcPts val="100"/>
              </a:spcBef>
            </a:pPr>
            <a:r>
              <a:rPr dirty="0" sz="2500">
                <a:solidFill>
                  <a:srgbClr val="FFFFFF"/>
                </a:solidFill>
                <a:latin typeface="Verdana"/>
                <a:cs typeface="Verdana"/>
              </a:rPr>
              <a:t>Utilizing</a:t>
            </a:r>
            <a:r>
              <a:rPr dirty="0" sz="2500" spc="-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00" spc="-90" b="1">
                <a:solidFill>
                  <a:srgbClr val="FFFFFF"/>
                </a:solidFill>
                <a:latin typeface="Verdana"/>
                <a:cs typeface="Verdana"/>
              </a:rPr>
              <a:t>vibration</a:t>
            </a:r>
            <a:r>
              <a:rPr dirty="0" sz="2500" spc="15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00" spc="-105" b="1">
                <a:solidFill>
                  <a:srgbClr val="FFFFFF"/>
                </a:solidFill>
                <a:latin typeface="Verdana"/>
                <a:cs typeface="Verdana"/>
              </a:rPr>
              <a:t>analysis</a:t>
            </a:r>
            <a:r>
              <a:rPr dirty="0" sz="2500" spc="-65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00" spc="50">
                <a:solidFill>
                  <a:srgbClr val="FFFFFF"/>
                </a:solidFill>
                <a:latin typeface="Verdana"/>
                <a:cs typeface="Verdana"/>
              </a:rPr>
              <a:t>can</a:t>
            </a:r>
            <a:r>
              <a:rPr dirty="0" sz="2500" spc="-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00">
                <a:solidFill>
                  <a:srgbClr val="FFFFFF"/>
                </a:solidFill>
                <a:latin typeface="Verdana"/>
                <a:cs typeface="Verdana"/>
              </a:rPr>
              <a:t>help</a:t>
            </a:r>
            <a:r>
              <a:rPr dirty="0" sz="2500" spc="-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00">
                <a:solidFill>
                  <a:srgbClr val="FFFFFF"/>
                </a:solidFill>
                <a:latin typeface="Verdana"/>
                <a:cs typeface="Verdana"/>
              </a:rPr>
              <a:t>detect</a:t>
            </a:r>
            <a:r>
              <a:rPr dirty="0" sz="2500" spc="-9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00" spc="-10">
                <a:solidFill>
                  <a:srgbClr val="FFFFFF"/>
                </a:solidFill>
                <a:latin typeface="Verdana"/>
                <a:cs typeface="Verdana"/>
              </a:rPr>
              <a:t>imbalances </a:t>
            </a:r>
            <a:r>
              <a:rPr dirty="0" sz="2500" spc="6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dirty="0" sz="2500" spc="-1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00">
                <a:solidFill>
                  <a:srgbClr val="FFFFFF"/>
                </a:solidFill>
                <a:latin typeface="Verdana"/>
                <a:cs typeface="Verdana"/>
              </a:rPr>
              <a:t>misalignments</a:t>
            </a:r>
            <a:r>
              <a:rPr dirty="0" sz="2500" spc="-14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00">
                <a:solidFill>
                  <a:srgbClr val="FFFFFF"/>
                </a:solidFill>
                <a:latin typeface="Verdana"/>
                <a:cs typeface="Verdana"/>
              </a:rPr>
              <a:t>in</a:t>
            </a:r>
            <a:r>
              <a:rPr dirty="0" sz="2500" spc="-1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00" spc="-50">
                <a:solidFill>
                  <a:srgbClr val="FFFFFF"/>
                </a:solidFill>
                <a:latin typeface="Verdana"/>
                <a:cs typeface="Verdana"/>
              </a:rPr>
              <a:t>motors.</a:t>
            </a:r>
            <a:r>
              <a:rPr dirty="0" sz="2500" spc="-14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00" spc="-40">
                <a:solidFill>
                  <a:srgbClr val="FFFFFF"/>
                </a:solidFill>
                <a:latin typeface="Verdana"/>
                <a:cs typeface="Verdana"/>
              </a:rPr>
              <a:t>This</a:t>
            </a:r>
            <a:r>
              <a:rPr dirty="0" sz="2500" spc="-1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00" spc="45">
                <a:solidFill>
                  <a:srgbClr val="FFFFFF"/>
                </a:solidFill>
                <a:latin typeface="Verdana"/>
                <a:cs typeface="Verdana"/>
              </a:rPr>
              <a:t>technique</a:t>
            </a:r>
            <a:r>
              <a:rPr dirty="0" sz="2500" spc="-14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00" spc="-10">
                <a:solidFill>
                  <a:srgbClr val="FFFFFF"/>
                </a:solidFill>
                <a:latin typeface="Verdana"/>
                <a:cs typeface="Verdana"/>
              </a:rPr>
              <a:t>allows</a:t>
            </a:r>
            <a:r>
              <a:rPr dirty="0" sz="2500" spc="-1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00" spc="-25">
                <a:solidFill>
                  <a:srgbClr val="FFFFFF"/>
                </a:solidFill>
                <a:latin typeface="Verdana"/>
                <a:cs typeface="Verdana"/>
              </a:rPr>
              <a:t>for </a:t>
            </a:r>
            <a:r>
              <a:rPr dirty="0" sz="2500" spc="-70">
                <a:solidFill>
                  <a:srgbClr val="FFFFFF"/>
                </a:solidFill>
                <a:latin typeface="Verdana"/>
                <a:cs typeface="Verdana"/>
              </a:rPr>
              <a:t>early</a:t>
            </a:r>
            <a:r>
              <a:rPr dirty="0" sz="2500" spc="-1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00" spc="-30">
                <a:solidFill>
                  <a:srgbClr val="FFFFFF"/>
                </a:solidFill>
                <a:latin typeface="Verdana"/>
                <a:cs typeface="Verdana"/>
              </a:rPr>
              <a:t>intervention,</a:t>
            </a:r>
            <a:r>
              <a:rPr dirty="0" sz="2500" spc="-1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00">
                <a:solidFill>
                  <a:srgbClr val="FFFFFF"/>
                </a:solidFill>
                <a:latin typeface="Verdana"/>
                <a:cs typeface="Verdana"/>
              </a:rPr>
              <a:t>preventing</a:t>
            </a:r>
            <a:r>
              <a:rPr dirty="0" sz="2500" spc="-1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00">
                <a:solidFill>
                  <a:srgbClr val="FFFFFF"/>
                </a:solidFill>
                <a:latin typeface="Verdana"/>
                <a:cs typeface="Verdana"/>
              </a:rPr>
              <a:t>more</a:t>
            </a:r>
            <a:r>
              <a:rPr dirty="0" sz="2500" spc="-14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00" spc="-65">
                <a:solidFill>
                  <a:srgbClr val="FFFFFF"/>
                </a:solidFill>
                <a:latin typeface="Verdana"/>
                <a:cs typeface="Verdana"/>
              </a:rPr>
              <a:t>severe</a:t>
            </a:r>
            <a:r>
              <a:rPr dirty="0" sz="2500" spc="-1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00" spc="-45">
                <a:solidFill>
                  <a:srgbClr val="FFFFFF"/>
                </a:solidFill>
                <a:latin typeface="Verdana"/>
                <a:cs typeface="Verdana"/>
              </a:rPr>
              <a:t>issues</a:t>
            </a:r>
            <a:r>
              <a:rPr dirty="0" sz="2500" spc="-14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00" spc="35">
                <a:solidFill>
                  <a:srgbClr val="FFFFFF"/>
                </a:solidFill>
                <a:latin typeface="Verdana"/>
                <a:cs typeface="Verdana"/>
              </a:rPr>
              <a:t>and </a:t>
            </a:r>
            <a:r>
              <a:rPr dirty="0" sz="2500">
                <a:solidFill>
                  <a:srgbClr val="FFFFFF"/>
                </a:solidFill>
                <a:latin typeface="Verdana"/>
                <a:cs typeface="Verdana"/>
              </a:rPr>
              <a:t>maintaining</a:t>
            </a:r>
            <a:r>
              <a:rPr dirty="0" sz="2500" spc="-1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00" spc="-50" b="1">
                <a:solidFill>
                  <a:srgbClr val="FFFFFF"/>
                </a:solidFill>
                <a:latin typeface="Verdana"/>
                <a:cs typeface="Verdana"/>
              </a:rPr>
              <a:t>peak</a:t>
            </a:r>
            <a:r>
              <a:rPr dirty="0" sz="2500" spc="110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500" spc="-10" b="1">
                <a:solidFill>
                  <a:srgbClr val="FFFFFF"/>
                </a:solidFill>
                <a:latin typeface="Verdana"/>
                <a:cs typeface="Verdana"/>
              </a:rPr>
              <a:t>performance</a:t>
            </a:r>
            <a:r>
              <a:rPr dirty="0" sz="2500" spc="-1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endParaRPr sz="2500">
              <a:latin typeface="Verdana"/>
              <a:cs typeface="Verdana"/>
            </a:endParaRPr>
          </a:p>
        </p:txBody>
      </p:sp>
      <p:pic>
        <p:nvPicPr>
          <p:cNvPr id="5" name="object 5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828897" y="5269456"/>
            <a:ext cx="10629899" cy="38481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6978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33020" rIns="0" bIns="0" rtlCol="0" vert="horz">
            <a:spAutoFit/>
          </a:bodyPr>
          <a:lstStyle/>
          <a:p>
            <a:pPr marL="12700" marR="5080">
              <a:lnSpc>
                <a:spcPts val="5700"/>
              </a:lnSpc>
              <a:spcBef>
                <a:spcPts val="260"/>
              </a:spcBef>
            </a:pPr>
            <a:r>
              <a:rPr dirty="0" spc="-175">
                <a:latin typeface="Verdana"/>
                <a:cs typeface="Verdana"/>
              </a:rPr>
              <a:t>Thermal</a:t>
            </a:r>
            <a:r>
              <a:rPr dirty="0" spc="-220">
                <a:latin typeface="Verdana"/>
                <a:cs typeface="Verdana"/>
              </a:rPr>
              <a:t> </a:t>
            </a:r>
            <a:r>
              <a:rPr dirty="0" spc="-185">
                <a:latin typeface="Verdana"/>
                <a:cs typeface="Verdana"/>
              </a:rPr>
              <a:t>Imaging </a:t>
            </a:r>
            <a:r>
              <a:rPr dirty="0" spc="-10">
                <a:latin typeface="Verdana"/>
                <a:cs typeface="Verdana"/>
              </a:rPr>
              <a:t>Applications</a:t>
            </a:r>
          </a:p>
        </p:txBody>
      </p:sp>
      <p:sp>
        <p:nvSpPr>
          <p:cNvPr id="4" name="object 4" descr=""/>
          <p:cNvSpPr txBox="1"/>
          <p:nvPr/>
        </p:nvSpPr>
        <p:spPr>
          <a:xfrm>
            <a:off x="1954974" y="3240595"/>
            <a:ext cx="6290310" cy="2586355"/>
          </a:xfrm>
          <a:prstGeom prst="rect">
            <a:avLst/>
          </a:prstGeom>
        </p:spPr>
        <p:txBody>
          <a:bodyPr wrap="square" lIns="0" tIns="10795" rIns="0" bIns="0" rtlCol="0" vert="horz">
            <a:spAutoFit/>
          </a:bodyPr>
          <a:lstStyle/>
          <a:p>
            <a:pPr marL="12700" marR="5080">
              <a:lnSpc>
                <a:spcPct val="100400"/>
              </a:lnSpc>
              <a:spcBef>
                <a:spcPts val="85"/>
              </a:spcBef>
            </a:pPr>
            <a:r>
              <a:rPr dirty="0" sz="2800" spc="-110" b="1">
                <a:solidFill>
                  <a:srgbClr val="FFFFFF"/>
                </a:solidFill>
                <a:latin typeface="Verdana"/>
                <a:cs typeface="Verdana"/>
              </a:rPr>
              <a:t>Thermal </a:t>
            </a:r>
            <a:r>
              <a:rPr dirty="0" sz="2800" spc="-65" b="1">
                <a:solidFill>
                  <a:srgbClr val="FFFFFF"/>
                </a:solidFill>
                <a:latin typeface="Verdana"/>
                <a:cs typeface="Verdana"/>
              </a:rPr>
              <a:t>imaging</a:t>
            </a:r>
            <a:r>
              <a:rPr dirty="0" sz="2800" spc="-195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 spc="-70">
                <a:solidFill>
                  <a:srgbClr val="FFFFFF"/>
                </a:solidFill>
                <a:latin typeface="Verdana"/>
                <a:cs typeface="Verdana"/>
              </a:rPr>
              <a:t>is</a:t>
            </a:r>
            <a:r>
              <a:rPr dirty="0" sz="2800" spc="-22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 spc="-6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800" spc="-2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 spc="-20">
                <a:solidFill>
                  <a:srgbClr val="FFFFFF"/>
                </a:solidFill>
                <a:latin typeface="Verdana"/>
                <a:cs typeface="Verdana"/>
              </a:rPr>
              <a:t>valuable</a:t>
            </a:r>
            <a:r>
              <a:rPr dirty="0" sz="2800" spc="-22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 spc="-20">
                <a:solidFill>
                  <a:srgbClr val="FFFFFF"/>
                </a:solidFill>
                <a:latin typeface="Verdana"/>
                <a:cs typeface="Verdana"/>
              </a:rPr>
              <a:t>tool </a:t>
            </a:r>
            <a:r>
              <a:rPr dirty="0" sz="2800" spc="-45">
                <a:solidFill>
                  <a:srgbClr val="FFFFFF"/>
                </a:solidFill>
                <a:latin typeface="Verdana"/>
                <a:cs typeface="Verdana"/>
              </a:rPr>
              <a:t>for</a:t>
            </a:r>
            <a:r>
              <a:rPr dirty="0" sz="2800" spc="-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>
                <a:solidFill>
                  <a:srgbClr val="FFFFFF"/>
                </a:solidFill>
                <a:latin typeface="Verdana"/>
                <a:cs typeface="Verdana"/>
              </a:rPr>
              <a:t>identifying</a:t>
            </a:r>
            <a:r>
              <a:rPr dirty="0" sz="2800" spc="-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 spc="-10">
                <a:solidFill>
                  <a:srgbClr val="FFFFFF"/>
                </a:solidFill>
                <a:latin typeface="Verdana"/>
                <a:cs typeface="Verdana"/>
              </a:rPr>
              <a:t>overheating </a:t>
            </a:r>
            <a:r>
              <a:rPr dirty="0" sz="2800" spc="65">
                <a:solidFill>
                  <a:srgbClr val="FFFFFF"/>
                </a:solidFill>
                <a:latin typeface="Verdana"/>
                <a:cs typeface="Verdana"/>
              </a:rPr>
              <a:t>components</a:t>
            </a:r>
            <a:r>
              <a:rPr dirty="0" sz="2800" spc="-21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>
                <a:solidFill>
                  <a:srgbClr val="FFFFFF"/>
                </a:solidFill>
                <a:latin typeface="Verdana"/>
                <a:cs typeface="Verdana"/>
              </a:rPr>
              <a:t>in</a:t>
            </a:r>
            <a:r>
              <a:rPr dirty="0" sz="2800" spc="-21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 spc="-300" b="1">
                <a:solidFill>
                  <a:srgbClr val="FFFFFF"/>
                </a:solidFill>
                <a:latin typeface="Verdana"/>
                <a:cs typeface="Verdana"/>
              </a:rPr>
              <a:t>3-</a:t>
            </a:r>
            <a:r>
              <a:rPr dirty="0" sz="2800" spc="-90" b="1">
                <a:solidFill>
                  <a:srgbClr val="FFFFFF"/>
                </a:solidFill>
                <a:latin typeface="Verdana"/>
                <a:cs typeface="Verdana"/>
              </a:rPr>
              <a:t>phase</a:t>
            </a:r>
            <a:r>
              <a:rPr dirty="0" sz="2800" spc="-100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 spc="-10" b="1">
                <a:solidFill>
                  <a:srgbClr val="FFFFFF"/>
                </a:solidFill>
                <a:latin typeface="Verdana"/>
                <a:cs typeface="Verdana"/>
              </a:rPr>
              <a:t>motors</a:t>
            </a:r>
            <a:r>
              <a:rPr dirty="0" sz="2800" spc="-1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endParaRPr sz="2800">
              <a:latin typeface="Verdana"/>
              <a:cs typeface="Verdana"/>
            </a:endParaRPr>
          </a:p>
          <a:p>
            <a:pPr marL="12700" marR="250190">
              <a:lnSpc>
                <a:spcPts val="3379"/>
              </a:lnSpc>
              <a:spcBef>
                <a:spcPts val="10"/>
              </a:spcBef>
            </a:pPr>
            <a:r>
              <a:rPr dirty="0" sz="2800" spc="-45">
                <a:solidFill>
                  <a:srgbClr val="FFFFFF"/>
                </a:solidFill>
                <a:latin typeface="Verdana"/>
                <a:cs typeface="Verdana"/>
              </a:rPr>
              <a:t>This</a:t>
            </a:r>
            <a:r>
              <a:rPr dirty="0" sz="2800" spc="-21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>
                <a:solidFill>
                  <a:srgbClr val="FFFFFF"/>
                </a:solidFill>
                <a:latin typeface="Verdana"/>
                <a:cs typeface="Verdana"/>
              </a:rPr>
              <a:t>non-</a:t>
            </a:r>
            <a:r>
              <a:rPr dirty="0" sz="2800" spc="-70">
                <a:solidFill>
                  <a:srgbClr val="FFFFFF"/>
                </a:solidFill>
                <a:latin typeface="Verdana"/>
                <a:cs typeface="Verdana"/>
              </a:rPr>
              <a:t>invasive</a:t>
            </a:r>
            <a:r>
              <a:rPr dirty="0" sz="2800" spc="-21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 spc="55">
                <a:solidFill>
                  <a:srgbClr val="FFFFFF"/>
                </a:solidFill>
                <a:latin typeface="Verdana"/>
                <a:cs typeface="Verdana"/>
              </a:rPr>
              <a:t>technique</a:t>
            </a:r>
            <a:r>
              <a:rPr dirty="0" sz="2800" spc="-21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 spc="-10">
                <a:solidFill>
                  <a:srgbClr val="FFFFFF"/>
                </a:solidFill>
                <a:latin typeface="Verdana"/>
                <a:cs typeface="Verdana"/>
              </a:rPr>
              <a:t>helps </a:t>
            </a:r>
            <a:r>
              <a:rPr dirty="0" sz="2800">
                <a:solidFill>
                  <a:srgbClr val="FFFFFF"/>
                </a:solidFill>
                <a:latin typeface="Verdana"/>
                <a:cs typeface="Verdana"/>
              </a:rPr>
              <a:t>in</a:t>
            </a:r>
            <a:r>
              <a:rPr dirty="0" sz="2800" spc="-21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 spc="65">
                <a:solidFill>
                  <a:srgbClr val="FFFFFF"/>
                </a:solidFill>
                <a:latin typeface="Verdana"/>
                <a:cs typeface="Verdana"/>
              </a:rPr>
              <a:t>pinpointing</a:t>
            </a:r>
            <a:r>
              <a:rPr dirty="0" sz="2800" spc="-2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 spc="-45">
                <a:solidFill>
                  <a:srgbClr val="FFFFFF"/>
                </a:solidFill>
                <a:latin typeface="Verdana"/>
                <a:cs typeface="Verdana"/>
              </a:rPr>
              <a:t>issues</a:t>
            </a:r>
            <a:r>
              <a:rPr dirty="0" sz="2800" spc="-2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>
                <a:solidFill>
                  <a:srgbClr val="FFFFFF"/>
                </a:solidFill>
                <a:latin typeface="Verdana"/>
                <a:cs typeface="Verdana"/>
              </a:rPr>
              <a:t>before</a:t>
            </a:r>
            <a:r>
              <a:rPr dirty="0" sz="2800" spc="-2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 spc="-20">
                <a:solidFill>
                  <a:srgbClr val="FFFFFF"/>
                </a:solidFill>
                <a:latin typeface="Verdana"/>
                <a:cs typeface="Verdana"/>
              </a:rPr>
              <a:t>they </a:t>
            </a:r>
            <a:r>
              <a:rPr dirty="0" sz="2800">
                <a:solidFill>
                  <a:srgbClr val="FFFFFF"/>
                </a:solidFill>
                <a:latin typeface="Verdana"/>
                <a:cs typeface="Verdana"/>
              </a:rPr>
              <a:t>lead</a:t>
            </a:r>
            <a:r>
              <a:rPr dirty="0" sz="2800" spc="-2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>
                <a:solidFill>
                  <a:srgbClr val="FFFFFF"/>
                </a:solidFill>
                <a:latin typeface="Verdana"/>
                <a:cs typeface="Verdana"/>
              </a:rPr>
              <a:t>to</a:t>
            </a:r>
            <a:r>
              <a:rPr dirty="0" sz="2800" spc="-2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 spc="-10">
                <a:solidFill>
                  <a:srgbClr val="FFFFFF"/>
                </a:solidFill>
                <a:latin typeface="Verdana"/>
                <a:cs typeface="Verdana"/>
              </a:rPr>
              <a:t>failures.</a:t>
            </a:r>
            <a:endParaRPr sz="2800">
              <a:latin typeface="Verdana"/>
              <a:cs typeface="Verdana"/>
            </a:endParaRPr>
          </a:p>
        </p:txBody>
      </p:sp>
      <p:sp>
        <p:nvSpPr>
          <p:cNvPr id="5" name="object 5" descr=""/>
          <p:cNvSpPr/>
          <p:nvPr/>
        </p:nvSpPr>
        <p:spPr>
          <a:xfrm>
            <a:off x="1968614" y="711326"/>
            <a:ext cx="5187950" cy="28575"/>
          </a:xfrm>
          <a:custGeom>
            <a:avLst/>
            <a:gdLst/>
            <a:ahLst/>
            <a:cxnLst/>
            <a:rect l="l" t="t" r="r" b="b"/>
            <a:pathLst>
              <a:path w="5187950" h="28575">
                <a:moveTo>
                  <a:pt x="5187632" y="0"/>
                </a:moveTo>
                <a:lnTo>
                  <a:pt x="0" y="0"/>
                </a:lnTo>
                <a:lnTo>
                  <a:pt x="0" y="28575"/>
                </a:lnTo>
                <a:lnTo>
                  <a:pt x="5187632" y="28575"/>
                </a:lnTo>
                <a:lnTo>
                  <a:pt x="5187632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6" name="object 6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476077" y="1156703"/>
            <a:ext cx="5886449" cy="775037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6977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33020" rIns="0" bIns="0" rtlCol="0" vert="horz">
            <a:spAutoFit/>
          </a:bodyPr>
          <a:lstStyle/>
          <a:p>
            <a:pPr marL="12700" marR="5080">
              <a:lnSpc>
                <a:spcPts val="5700"/>
              </a:lnSpc>
              <a:spcBef>
                <a:spcPts val="260"/>
              </a:spcBef>
            </a:pPr>
            <a:r>
              <a:rPr dirty="0" spc="-105">
                <a:latin typeface="Verdana"/>
                <a:cs typeface="Verdana"/>
              </a:rPr>
              <a:t>Electrical</a:t>
            </a:r>
            <a:r>
              <a:rPr dirty="0" spc="-254">
                <a:latin typeface="Verdana"/>
                <a:cs typeface="Verdana"/>
              </a:rPr>
              <a:t> </a:t>
            </a:r>
            <a:r>
              <a:rPr dirty="0" spc="-135">
                <a:latin typeface="Verdana"/>
                <a:cs typeface="Verdana"/>
              </a:rPr>
              <a:t>Testing </a:t>
            </a:r>
            <a:r>
              <a:rPr dirty="0" spc="-10">
                <a:latin typeface="Verdana"/>
                <a:cs typeface="Verdana"/>
              </a:rPr>
              <a:t>Methods</a:t>
            </a:r>
          </a:p>
        </p:txBody>
      </p:sp>
      <p:sp>
        <p:nvSpPr>
          <p:cNvPr id="4" name="object 4" descr=""/>
          <p:cNvSpPr txBox="1"/>
          <p:nvPr/>
        </p:nvSpPr>
        <p:spPr>
          <a:xfrm>
            <a:off x="1954974" y="3240595"/>
            <a:ext cx="6037580" cy="258635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dirty="0" sz="2800" spc="75">
                <a:solidFill>
                  <a:srgbClr val="FFFFFF"/>
                </a:solidFill>
                <a:latin typeface="Verdana"/>
                <a:cs typeface="Verdana"/>
              </a:rPr>
              <a:t>Conducting</a:t>
            </a:r>
            <a:r>
              <a:rPr dirty="0" sz="2800" spc="-254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 spc="-65" b="1">
                <a:solidFill>
                  <a:srgbClr val="FFFFFF"/>
                </a:solidFill>
                <a:latin typeface="Verdana"/>
                <a:cs typeface="Verdana"/>
              </a:rPr>
              <a:t>electrical</a:t>
            </a:r>
            <a:r>
              <a:rPr dirty="0" sz="2800" spc="-145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 spc="-95" b="1">
                <a:solidFill>
                  <a:srgbClr val="FFFFFF"/>
                </a:solidFill>
                <a:latin typeface="Verdana"/>
                <a:cs typeface="Verdana"/>
              </a:rPr>
              <a:t>tests</a:t>
            </a:r>
            <a:r>
              <a:rPr dirty="0" sz="2800" spc="-225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 spc="-20">
                <a:solidFill>
                  <a:srgbClr val="FFFFFF"/>
                </a:solidFill>
                <a:latin typeface="Verdana"/>
                <a:cs typeface="Verdana"/>
              </a:rPr>
              <a:t>such </a:t>
            </a:r>
            <a:r>
              <a:rPr dirty="0" sz="2800" spc="-85">
                <a:solidFill>
                  <a:srgbClr val="FFFFFF"/>
                </a:solidFill>
                <a:latin typeface="Verdana"/>
                <a:cs typeface="Verdana"/>
              </a:rPr>
              <a:t>as</a:t>
            </a:r>
            <a:r>
              <a:rPr dirty="0" sz="2800" spc="-18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>
                <a:solidFill>
                  <a:srgbClr val="FFFFFF"/>
                </a:solidFill>
                <a:latin typeface="Verdana"/>
                <a:cs typeface="Verdana"/>
              </a:rPr>
              <a:t>insulation</a:t>
            </a:r>
            <a:r>
              <a:rPr dirty="0" sz="2800" spc="-17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 spc="-25">
                <a:solidFill>
                  <a:srgbClr val="FFFFFF"/>
                </a:solidFill>
                <a:latin typeface="Verdana"/>
                <a:cs typeface="Verdana"/>
              </a:rPr>
              <a:t>resistance</a:t>
            </a:r>
            <a:r>
              <a:rPr dirty="0" sz="2800" spc="-17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 spc="35">
                <a:solidFill>
                  <a:srgbClr val="FFFFFF"/>
                </a:solidFill>
                <a:latin typeface="Verdana"/>
                <a:cs typeface="Verdana"/>
              </a:rPr>
              <a:t>and </a:t>
            </a:r>
            <a:r>
              <a:rPr dirty="0" sz="2800" spc="85">
                <a:solidFill>
                  <a:srgbClr val="FFFFFF"/>
                </a:solidFill>
                <a:latin typeface="Verdana"/>
                <a:cs typeface="Verdana"/>
              </a:rPr>
              <a:t>winding</a:t>
            </a:r>
            <a:r>
              <a:rPr dirty="0" sz="2800" spc="-2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 spc="-25">
                <a:solidFill>
                  <a:srgbClr val="FFFFFF"/>
                </a:solidFill>
                <a:latin typeface="Verdana"/>
                <a:cs typeface="Verdana"/>
              </a:rPr>
              <a:t>resistance</a:t>
            </a:r>
            <a:r>
              <a:rPr dirty="0" sz="2800" spc="-22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 spc="-45">
                <a:solidFill>
                  <a:srgbClr val="FFFFFF"/>
                </a:solidFill>
                <a:latin typeface="Verdana"/>
                <a:cs typeface="Verdana"/>
              </a:rPr>
              <a:t>tests</a:t>
            </a:r>
            <a:r>
              <a:rPr dirty="0" sz="2800" spc="-2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 spc="-70">
                <a:solidFill>
                  <a:srgbClr val="FFFFFF"/>
                </a:solidFill>
                <a:latin typeface="Verdana"/>
                <a:cs typeface="Verdana"/>
              </a:rPr>
              <a:t>is</a:t>
            </a:r>
            <a:r>
              <a:rPr dirty="0" sz="2800" spc="-22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 spc="-10">
                <a:solidFill>
                  <a:srgbClr val="FFFFFF"/>
                </a:solidFill>
                <a:latin typeface="Verdana"/>
                <a:cs typeface="Verdana"/>
              </a:rPr>
              <a:t>crucial. </a:t>
            </a:r>
            <a:r>
              <a:rPr dirty="0" sz="2800" spc="-30">
                <a:solidFill>
                  <a:srgbClr val="FFFFFF"/>
                </a:solidFill>
                <a:latin typeface="Verdana"/>
                <a:cs typeface="Verdana"/>
              </a:rPr>
              <a:t>These</a:t>
            </a:r>
            <a:r>
              <a:rPr dirty="0" sz="2800" spc="-204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 spc="-45">
                <a:solidFill>
                  <a:srgbClr val="FFFFFF"/>
                </a:solidFill>
                <a:latin typeface="Verdana"/>
                <a:cs typeface="Verdana"/>
              </a:rPr>
              <a:t>tests</a:t>
            </a:r>
            <a:r>
              <a:rPr dirty="0" sz="2800" spc="-204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>
                <a:solidFill>
                  <a:srgbClr val="FFFFFF"/>
                </a:solidFill>
                <a:latin typeface="Verdana"/>
                <a:cs typeface="Verdana"/>
              </a:rPr>
              <a:t>identify</a:t>
            </a:r>
            <a:r>
              <a:rPr dirty="0" sz="2800" spc="-204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 spc="-10">
                <a:solidFill>
                  <a:srgbClr val="FFFFFF"/>
                </a:solidFill>
                <a:latin typeface="Verdana"/>
                <a:cs typeface="Verdana"/>
              </a:rPr>
              <a:t>potential </a:t>
            </a:r>
            <a:r>
              <a:rPr dirty="0" sz="2800">
                <a:solidFill>
                  <a:srgbClr val="FFFFFF"/>
                </a:solidFill>
                <a:latin typeface="Verdana"/>
                <a:cs typeface="Verdana"/>
              </a:rPr>
              <a:t>electrical</a:t>
            </a:r>
            <a:r>
              <a:rPr dirty="0" sz="2800" spc="-1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 spc="-45">
                <a:solidFill>
                  <a:srgbClr val="FFFFFF"/>
                </a:solidFill>
                <a:latin typeface="Verdana"/>
                <a:cs typeface="Verdana"/>
              </a:rPr>
              <a:t>issues</a:t>
            </a:r>
            <a:r>
              <a:rPr dirty="0" sz="2800" spc="-1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>
                <a:solidFill>
                  <a:srgbClr val="FFFFFF"/>
                </a:solidFill>
                <a:latin typeface="Verdana"/>
                <a:cs typeface="Verdana"/>
              </a:rPr>
              <a:t>that</a:t>
            </a:r>
            <a:r>
              <a:rPr dirty="0" sz="2800" spc="-1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 spc="45">
                <a:solidFill>
                  <a:srgbClr val="FFFFFF"/>
                </a:solidFill>
                <a:latin typeface="Verdana"/>
                <a:cs typeface="Verdana"/>
              </a:rPr>
              <a:t>could </a:t>
            </a:r>
            <a:r>
              <a:rPr dirty="0" sz="2800" spc="50">
                <a:solidFill>
                  <a:srgbClr val="FFFFFF"/>
                </a:solidFill>
                <a:latin typeface="Verdana"/>
                <a:cs typeface="Verdana"/>
              </a:rPr>
              <a:t>compromise</a:t>
            </a:r>
            <a:r>
              <a:rPr dirty="0" sz="2800" spc="-12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>
                <a:solidFill>
                  <a:srgbClr val="FFFFFF"/>
                </a:solidFill>
                <a:latin typeface="Verdana"/>
                <a:cs typeface="Verdana"/>
              </a:rPr>
              <a:t>motor</a:t>
            </a:r>
            <a:r>
              <a:rPr dirty="0" sz="2800" spc="-12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 spc="-10">
                <a:solidFill>
                  <a:srgbClr val="FFFFFF"/>
                </a:solidFill>
                <a:latin typeface="Verdana"/>
                <a:cs typeface="Verdana"/>
              </a:rPr>
              <a:t>performance.</a:t>
            </a:r>
            <a:endParaRPr sz="2800">
              <a:latin typeface="Verdana"/>
              <a:cs typeface="Verdana"/>
            </a:endParaRPr>
          </a:p>
        </p:txBody>
      </p:sp>
      <p:sp>
        <p:nvSpPr>
          <p:cNvPr id="5" name="object 5" descr=""/>
          <p:cNvSpPr/>
          <p:nvPr/>
        </p:nvSpPr>
        <p:spPr>
          <a:xfrm>
            <a:off x="1968614" y="711326"/>
            <a:ext cx="5187950" cy="28575"/>
          </a:xfrm>
          <a:custGeom>
            <a:avLst/>
            <a:gdLst/>
            <a:ahLst/>
            <a:cxnLst/>
            <a:rect l="l" t="t" r="r" b="b"/>
            <a:pathLst>
              <a:path w="5187950" h="28575">
                <a:moveTo>
                  <a:pt x="5187632" y="0"/>
                </a:moveTo>
                <a:lnTo>
                  <a:pt x="0" y="0"/>
                </a:lnTo>
                <a:lnTo>
                  <a:pt x="0" y="28575"/>
                </a:lnTo>
                <a:lnTo>
                  <a:pt x="5187632" y="28575"/>
                </a:lnTo>
                <a:lnTo>
                  <a:pt x="5187632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6" name="object 6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476077" y="1156703"/>
            <a:ext cx="5886449" cy="775037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6977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955914" y="1114361"/>
            <a:ext cx="5390515" cy="1481455"/>
          </a:xfrm>
          <a:prstGeom prst="rect"/>
        </p:spPr>
        <p:txBody>
          <a:bodyPr wrap="square" lIns="0" tIns="33020" rIns="0" bIns="0" rtlCol="0" vert="horz">
            <a:spAutoFit/>
          </a:bodyPr>
          <a:lstStyle/>
          <a:p>
            <a:pPr marL="12700" marR="5080">
              <a:lnSpc>
                <a:spcPts val="5700"/>
              </a:lnSpc>
              <a:spcBef>
                <a:spcPts val="260"/>
              </a:spcBef>
            </a:pPr>
            <a:r>
              <a:rPr dirty="0" spc="-125">
                <a:latin typeface="Verdana"/>
                <a:cs typeface="Verdana"/>
              </a:rPr>
              <a:t>Lubrication</a:t>
            </a:r>
            <a:r>
              <a:rPr dirty="0" spc="-225">
                <a:latin typeface="Verdana"/>
                <a:cs typeface="Verdana"/>
              </a:rPr>
              <a:t> </a:t>
            </a:r>
            <a:r>
              <a:rPr dirty="0" spc="-55">
                <a:latin typeface="Verdana"/>
                <a:cs typeface="Verdana"/>
              </a:rPr>
              <a:t>Best </a:t>
            </a:r>
            <a:r>
              <a:rPr dirty="0" spc="-10">
                <a:latin typeface="Verdana"/>
                <a:cs typeface="Verdana"/>
              </a:rPr>
              <a:t>Practices</a:t>
            </a:r>
          </a:p>
        </p:txBody>
      </p:sp>
      <p:sp>
        <p:nvSpPr>
          <p:cNvPr id="4" name="object 4" descr=""/>
          <p:cNvSpPr txBox="1"/>
          <p:nvPr/>
        </p:nvSpPr>
        <p:spPr>
          <a:xfrm>
            <a:off x="1954974" y="3240595"/>
            <a:ext cx="6362065" cy="30149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00099"/>
              </a:lnSpc>
              <a:spcBef>
                <a:spcPts val="95"/>
              </a:spcBef>
            </a:pPr>
            <a:r>
              <a:rPr dirty="0" sz="2800">
                <a:solidFill>
                  <a:srgbClr val="FFFFFF"/>
                </a:solidFill>
                <a:latin typeface="Verdana"/>
                <a:cs typeface="Verdana"/>
              </a:rPr>
              <a:t>Proper</a:t>
            </a:r>
            <a:r>
              <a:rPr dirty="0" sz="2800" spc="-17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 spc="-80" b="1">
                <a:solidFill>
                  <a:srgbClr val="FFFFFF"/>
                </a:solidFill>
                <a:latin typeface="Verdana"/>
                <a:cs typeface="Verdana"/>
              </a:rPr>
              <a:t>lubrication</a:t>
            </a:r>
            <a:r>
              <a:rPr dirty="0" sz="2800" spc="-140" b="1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 spc="-70">
                <a:solidFill>
                  <a:srgbClr val="FFFFFF"/>
                </a:solidFill>
                <a:latin typeface="Verdana"/>
                <a:cs typeface="Verdana"/>
              </a:rPr>
              <a:t>is</a:t>
            </a:r>
            <a:r>
              <a:rPr dirty="0" sz="2800" spc="-17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 spc="-50">
                <a:solidFill>
                  <a:srgbClr val="FFFFFF"/>
                </a:solidFill>
                <a:latin typeface="Verdana"/>
                <a:cs typeface="Verdana"/>
              </a:rPr>
              <a:t>vital</a:t>
            </a:r>
            <a:r>
              <a:rPr dirty="0" sz="2800" spc="-17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 spc="-25">
                <a:solidFill>
                  <a:srgbClr val="FFFFFF"/>
                </a:solidFill>
                <a:latin typeface="Verdana"/>
                <a:cs typeface="Verdana"/>
              </a:rPr>
              <a:t>for </a:t>
            </a:r>
            <a:r>
              <a:rPr dirty="0" sz="2800" spc="55">
                <a:solidFill>
                  <a:srgbClr val="FFFFFF"/>
                </a:solidFill>
                <a:latin typeface="Verdana"/>
                <a:cs typeface="Verdana"/>
              </a:rPr>
              <a:t>reducing</a:t>
            </a:r>
            <a:r>
              <a:rPr dirty="0" sz="2800" spc="-21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>
                <a:solidFill>
                  <a:srgbClr val="FFFFFF"/>
                </a:solidFill>
                <a:latin typeface="Verdana"/>
                <a:cs typeface="Verdana"/>
              </a:rPr>
              <a:t>friction</a:t>
            </a:r>
            <a:r>
              <a:rPr dirty="0" sz="2800" spc="-2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 spc="6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dirty="0" sz="2800" spc="-2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 spc="-20">
                <a:solidFill>
                  <a:srgbClr val="FFFFFF"/>
                </a:solidFill>
                <a:latin typeface="Verdana"/>
                <a:cs typeface="Verdana"/>
              </a:rPr>
              <a:t>wear</a:t>
            </a:r>
            <a:r>
              <a:rPr dirty="0" sz="2800" spc="-2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>
                <a:solidFill>
                  <a:srgbClr val="FFFFFF"/>
                </a:solidFill>
                <a:latin typeface="Verdana"/>
                <a:cs typeface="Verdana"/>
              </a:rPr>
              <a:t>in</a:t>
            </a:r>
            <a:r>
              <a:rPr dirty="0" sz="2800" spc="-21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 spc="-10">
                <a:solidFill>
                  <a:srgbClr val="FFFFFF"/>
                </a:solidFill>
                <a:latin typeface="Verdana"/>
                <a:cs typeface="Verdana"/>
              </a:rPr>
              <a:t>motor </a:t>
            </a:r>
            <a:r>
              <a:rPr dirty="0" sz="2800" spc="-45">
                <a:solidFill>
                  <a:srgbClr val="FFFFFF"/>
                </a:solidFill>
                <a:latin typeface="Verdana"/>
                <a:cs typeface="Verdana"/>
              </a:rPr>
              <a:t>bearings.</a:t>
            </a:r>
            <a:r>
              <a:rPr dirty="0" sz="2800" spc="-1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 spc="50">
                <a:solidFill>
                  <a:srgbClr val="FFFFFF"/>
                </a:solidFill>
                <a:latin typeface="Verdana"/>
                <a:cs typeface="Verdana"/>
              </a:rPr>
              <a:t>Understanding</a:t>
            </a:r>
            <a:r>
              <a:rPr dirty="0" sz="2800" spc="-1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dirty="0" sz="2800" spc="-1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 spc="-10">
                <a:solidFill>
                  <a:srgbClr val="FFFFFF"/>
                </a:solidFill>
                <a:latin typeface="Verdana"/>
                <a:cs typeface="Verdana"/>
              </a:rPr>
              <a:t>right </a:t>
            </a:r>
            <a:r>
              <a:rPr dirty="0" sz="2800">
                <a:solidFill>
                  <a:srgbClr val="FFFFFF"/>
                </a:solidFill>
                <a:latin typeface="Verdana"/>
                <a:cs typeface="Verdana"/>
              </a:rPr>
              <a:t>type</a:t>
            </a:r>
            <a:r>
              <a:rPr dirty="0" sz="2800" spc="-2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 spc="6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dirty="0" sz="2800" spc="-22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>
                <a:solidFill>
                  <a:srgbClr val="FFFFFF"/>
                </a:solidFill>
                <a:latin typeface="Verdana"/>
                <a:cs typeface="Verdana"/>
              </a:rPr>
              <a:t>frequency</a:t>
            </a:r>
            <a:r>
              <a:rPr dirty="0" sz="2800" spc="-22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dirty="0" sz="2800" spc="-22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 spc="-10">
                <a:solidFill>
                  <a:srgbClr val="FFFFFF"/>
                </a:solidFill>
                <a:latin typeface="Verdana"/>
                <a:cs typeface="Verdana"/>
              </a:rPr>
              <a:t>lubrication </a:t>
            </a:r>
            <a:r>
              <a:rPr dirty="0" sz="2800">
                <a:solidFill>
                  <a:srgbClr val="FFFFFF"/>
                </a:solidFill>
                <a:latin typeface="Verdana"/>
                <a:cs typeface="Verdana"/>
              </a:rPr>
              <a:t>can</a:t>
            </a:r>
            <a:r>
              <a:rPr dirty="0" sz="2800" spc="-18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 spc="-35">
                <a:solidFill>
                  <a:srgbClr val="FFFFFF"/>
                </a:solidFill>
                <a:latin typeface="Verdana"/>
                <a:cs typeface="Verdana"/>
              </a:rPr>
              <a:t>greatly</a:t>
            </a:r>
            <a:r>
              <a:rPr dirty="0" sz="2800" spc="-18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 spc="45">
                <a:solidFill>
                  <a:srgbClr val="FFFFFF"/>
                </a:solidFill>
                <a:latin typeface="Verdana"/>
                <a:cs typeface="Verdana"/>
              </a:rPr>
              <a:t>enhance</a:t>
            </a:r>
            <a:r>
              <a:rPr dirty="0" sz="2800" spc="-17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 spc="-25">
                <a:solidFill>
                  <a:srgbClr val="FFFFFF"/>
                </a:solidFill>
                <a:latin typeface="Verdana"/>
                <a:cs typeface="Verdana"/>
              </a:rPr>
              <a:t>the </a:t>
            </a:r>
            <a:r>
              <a:rPr dirty="0" sz="2800">
                <a:solidFill>
                  <a:srgbClr val="FFFFFF"/>
                </a:solidFill>
                <a:latin typeface="Verdana"/>
                <a:cs typeface="Verdana"/>
              </a:rPr>
              <a:t>operational</a:t>
            </a:r>
            <a:r>
              <a:rPr dirty="0" sz="2800" spc="-2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>
                <a:solidFill>
                  <a:srgbClr val="FFFFFF"/>
                </a:solidFill>
                <a:latin typeface="Verdana"/>
                <a:cs typeface="Verdana"/>
              </a:rPr>
              <a:t>efﬁciency</a:t>
            </a:r>
            <a:r>
              <a:rPr dirty="0" sz="2800" spc="-2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dirty="0" sz="2800" spc="-25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800" spc="-300" b="1">
                <a:solidFill>
                  <a:srgbClr val="FFFFFF"/>
                </a:solidFill>
                <a:latin typeface="Verdana"/>
                <a:cs typeface="Verdana"/>
              </a:rPr>
              <a:t>3-</a:t>
            </a:r>
            <a:r>
              <a:rPr dirty="0" sz="2800" spc="-10" b="1">
                <a:solidFill>
                  <a:srgbClr val="FFFFFF"/>
                </a:solidFill>
                <a:latin typeface="Verdana"/>
                <a:cs typeface="Verdana"/>
              </a:rPr>
              <a:t>phase motors</a:t>
            </a:r>
            <a:r>
              <a:rPr dirty="0" sz="2800" spc="-1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endParaRPr sz="2800">
              <a:latin typeface="Verdana"/>
              <a:cs typeface="Verdana"/>
            </a:endParaRPr>
          </a:p>
        </p:txBody>
      </p:sp>
      <p:sp>
        <p:nvSpPr>
          <p:cNvPr id="5" name="object 5" descr=""/>
          <p:cNvSpPr/>
          <p:nvPr/>
        </p:nvSpPr>
        <p:spPr>
          <a:xfrm>
            <a:off x="1968614" y="711326"/>
            <a:ext cx="5187950" cy="28575"/>
          </a:xfrm>
          <a:custGeom>
            <a:avLst/>
            <a:gdLst/>
            <a:ahLst/>
            <a:cxnLst/>
            <a:rect l="l" t="t" r="r" b="b"/>
            <a:pathLst>
              <a:path w="5187950" h="28575">
                <a:moveTo>
                  <a:pt x="5187632" y="0"/>
                </a:moveTo>
                <a:lnTo>
                  <a:pt x="0" y="0"/>
                </a:lnTo>
                <a:lnTo>
                  <a:pt x="0" y="28575"/>
                </a:lnTo>
                <a:lnTo>
                  <a:pt x="5187632" y="28575"/>
                </a:lnTo>
                <a:lnTo>
                  <a:pt x="5187632" y="0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6" name="object 6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476077" y="1156703"/>
            <a:ext cx="5886449" cy="775037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AB4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2024-11-20T07:03:33Z</dcterms:created>
  <dcterms:modified xsi:type="dcterms:W3CDTF">2024-11-20T07:03:33Z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2024-11-12T00:00:00Z</vt:filetime>
  </property>
  <property fmtid="{D5CDD505-2E9C-101B-9397-08002B2CF9AE}" pid="3" name="Creator">
    <vt:lpwstr>Chromium</vt:lpwstr>
  </property>
  <property fmtid="{D5CDD505-2E9C-101B-9397-08002B2CF9AE}" pid="4" name="LastSaved">
    <vt:filetime>2024-11-20T00:00:00Z</vt:filetime>
  </property>
  <property fmtid="{D5CDD505-2E9C-101B-9397-08002B2CF9AE}" pid="5" name="Producer">
    <vt:lpwstr>GPL Ghostscript 10.04.0</vt:lpwstr>
  </property>
</Properties>
</file>